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270" r:id="rId4"/>
    <p:sldId id="269" r:id="rId5"/>
    <p:sldId id="274" r:id="rId6"/>
    <p:sldId id="273" r:id="rId7"/>
    <p:sldId id="260" r:id="rId8"/>
    <p:sldId id="267" r:id="rId9"/>
    <p:sldId id="257" r:id="rId10"/>
    <p:sldId id="263" r:id="rId11"/>
    <p:sldId id="264" r:id="rId12"/>
    <p:sldId id="278" r:id="rId13"/>
    <p:sldId id="276" r:id="rId14"/>
    <p:sldId id="272" r:id="rId15"/>
    <p:sldId id="284" r:id="rId16"/>
    <p:sldId id="286" r:id="rId17"/>
    <p:sldId id="266" r:id="rId18"/>
    <p:sldId id="262" r:id="rId19"/>
    <p:sldId id="258" r:id="rId20"/>
    <p:sldId id="261" r:id="rId21"/>
    <p:sldId id="288"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025E5-DB85-4BF1-94CF-37B242032AAF}" v="102" dt="2021-06-08T15:29:23.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autoAdjust="0"/>
    <p:restoredTop sz="94660"/>
  </p:normalViewPr>
  <p:slideViewPr>
    <p:cSldViewPr snapToGrid="0">
      <p:cViewPr varScale="1">
        <p:scale>
          <a:sx n="124" d="100"/>
          <a:sy n="124" d="100"/>
        </p:scale>
        <p:origin x="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B7CEC-66AD-4B6A-9303-8028CBFB455E}" type="datetimeFigureOut">
              <a:rPr lang="en-GB" smtClean="0"/>
              <a:t>08/08/2021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2430E-E3AA-49D3-9DD8-7AA7FCBC0909}" type="slidenum">
              <a:rPr lang="en-GB" smtClean="0"/>
              <a:t>‹#›</a:t>
            </a:fld>
            <a:endParaRPr lang="en-GB"/>
          </a:p>
        </p:txBody>
      </p:sp>
    </p:spTree>
    <p:extLst>
      <p:ext uri="{BB962C8B-B14F-4D97-AF65-F5344CB8AC3E}">
        <p14:creationId xmlns:p14="http://schemas.microsoft.com/office/powerpoint/2010/main" val="308221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804E-E3A8-489D-BDC4-992C596394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37B9C4-852D-42E0-B001-A667B8F6C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EAD5D9-0C40-4DC3-8173-E31506E43970}"/>
              </a:ext>
            </a:extLst>
          </p:cNvPr>
          <p:cNvSpPr>
            <a:spLocks noGrp="1"/>
          </p:cNvSpPr>
          <p:nvPr>
            <p:ph type="dt" sz="half" idx="10"/>
          </p:nvPr>
        </p:nvSpPr>
        <p:spPr/>
        <p:txBody>
          <a:bodyPr/>
          <a:lstStyle/>
          <a:p>
            <a:fld id="{627D18F1-04BF-4FFC-8B17-78C8CFE19832}" type="datetime1">
              <a:rPr lang="en-GB" smtClean="0"/>
              <a:t>08/08/2021</a:t>
            </a:fld>
            <a:endParaRPr lang="en-GB"/>
          </a:p>
        </p:txBody>
      </p:sp>
      <p:sp>
        <p:nvSpPr>
          <p:cNvPr id="5" name="Footer Placeholder 4">
            <a:extLst>
              <a:ext uri="{FF2B5EF4-FFF2-40B4-BE49-F238E27FC236}">
                <a16:creationId xmlns:a16="http://schemas.microsoft.com/office/drawing/2014/main" id="{24D37440-9A91-436B-9E2B-16BBC396EA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091071-FC1B-4104-848A-4ECB6F403BFF}"/>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49370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ACC5-59D1-4B9F-A903-78046C1378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84AA38-BDCC-4C59-A193-57C1D151E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F1B01-8DE2-4C14-BC31-B8303BD461AA}"/>
              </a:ext>
            </a:extLst>
          </p:cNvPr>
          <p:cNvSpPr>
            <a:spLocks noGrp="1"/>
          </p:cNvSpPr>
          <p:nvPr>
            <p:ph type="dt" sz="half" idx="10"/>
          </p:nvPr>
        </p:nvSpPr>
        <p:spPr/>
        <p:txBody>
          <a:bodyPr/>
          <a:lstStyle/>
          <a:p>
            <a:fld id="{B011BF7B-A617-44E3-8C45-BCE94179623A}" type="datetime1">
              <a:rPr lang="en-GB" smtClean="0"/>
              <a:t>08/08/2021</a:t>
            </a:fld>
            <a:endParaRPr lang="en-GB"/>
          </a:p>
        </p:txBody>
      </p:sp>
      <p:sp>
        <p:nvSpPr>
          <p:cNvPr id="5" name="Footer Placeholder 4">
            <a:extLst>
              <a:ext uri="{FF2B5EF4-FFF2-40B4-BE49-F238E27FC236}">
                <a16:creationId xmlns:a16="http://schemas.microsoft.com/office/drawing/2014/main" id="{28699198-82AD-46D6-A594-68D2FFCCE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A16696-816A-4AE6-88B3-7D21F4BA80C6}"/>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219192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73DF4-50D1-41E7-8EF7-20A7C93CD6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AE0FB7-5210-4FB3-9B97-54F9642A62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69F9C-C05D-4BE4-8F4B-3E64D53F7B46}"/>
              </a:ext>
            </a:extLst>
          </p:cNvPr>
          <p:cNvSpPr>
            <a:spLocks noGrp="1"/>
          </p:cNvSpPr>
          <p:nvPr>
            <p:ph type="dt" sz="half" idx="10"/>
          </p:nvPr>
        </p:nvSpPr>
        <p:spPr/>
        <p:txBody>
          <a:bodyPr/>
          <a:lstStyle/>
          <a:p>
            <a:fld id="{71D26582-1A4D-4547-A913-389F422EBAD7}" type="datetime1">
              <a:rPr lang="en-GB" smtClean="0"/>
              <a:t>08/08/2021</a:t>
            </a:fld>
            <a:endParaRPr lang="en-GB"/>
          </a:p>
        </p:txBody>
      </p:sp>
      <p:sp>
        <p:nvSpPr>
          <p:cNvPr id="5" name="Footer Placeholder 4">
            <a:extLst>
              <a:ext uri="{FF2B5EF4-FFF2-40B4-BE49-F238E27FC236}">
                <a16:creationId xmlns:a16="http://schemas.microsoft.com/office/drawing/2014/main" id="{CA434311-75BA-42F8-AAC1-072C72DE5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D4A76-5CAB-4B14-877F-38AD1A33D51B}"/>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16241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82BC-67E8-4A98-94A6-B6A3A2DFB7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670AAF-6614-4D79-B868-3C716AFC28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59EC81-A416-4A18-B3D5-6A6F89EB2F55}"/>
              </a:ext>
            </a:extLst>
          </p:cNvPr>
          <p:cNvSpPr>
            <a:spLocks noGrp="1"/>
          </p:cNvSpPr>
          <p:nvPr>
            <p:ph type="dt" sz="half" idx="10"/>
          </p:nvPr>
        </p:nvSpPr>
        <p:spPr/>
        <p:txBody>
          <a:bodyPr/>
          <a:lstStyle/>
          <a:p>
            <a:fld id="{5D30B392-A0B6-4206-947F-D8190CB58BD1}" type="datetime1">
              <a:rPr lang="en-GB" smtClean="0"/>
              <a:t>08/08/2021</a:t>
            </a:fld>
            <a:endParaRPr lang="en-GB"/>
          </a:p>
        </p:txBody>
      </p:sp>
      <p:sp>
        <p:nvSpPr>
          <p:cNvPr id="5" name="Footer Placeholder 4">
            <a:extLst>
              <a:ext uri="{FF2B5EF4-FFF2-40B4-BE49-F238E27FC236}">
                <a16:creationId xmlns:a16="http://schemas.microsoft.com/office/drawing/2014/main" id="{C1BD3CED-F02D-4CC5-B1BB-AB2CDD092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88CA6-44EB-4FAB-B527-1067A62712F4}"/>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285583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4B29-686F-4F3B-8D48-1AB3484A30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82E89D-435D-4EBF-9888-7F625A8E00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F17794-9E1D-43A3-BE7A-D006E225B42D}"/>
              </a:ext>
            </a:extLst>
          </p:cNvPr>
          <p:cNvSpPr>
            <a:spLocks noGrp="1"/>
          </p:cNvSpPr>
          <p:nvPr>
            <p:ph type="dt" sz="half" idx="10"/>
          </p:nvPr>
        </p:nvSpPr>
        <p:spPr/>
        <p:txBody>
          <a:bodyPr/>
          <a:lstStyle/>
          <a:p>
            <a:fld id="{4D7E3AE6-AE28-4DD5-B70A-14129D436F51}" type="datetime1">
              <a:rPr lang="en-GB" smtClean="0"/>
              <a:t>08/08/2021</a:t>
            </a:fld>
            <a:endParaRPr lang="en-GB"/>
          </a:p>
        </p:txBody>
      </p:sp>
      <p:sp>
        <p:nvSpPr>
          <p:cNvPr id="5" name="Footer Placeholder 4">
            <a:extLst>
              <a:ext uri="{FF2B5EF4-FFF2-40B4-BE49-F238E27FC236}">
                <a16:creationId xmlns:a16="http://schemas.microsoft.com/office/drawing/2014/main" id="{C11FB92F-FBD0-42E1-8833-2EF8B3AAA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CF9B3A-A93A-4090-BFCF-E4A982CDC1FD}"/>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343281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8B6C-2758-4F14-90B0-B5915D6050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FA66FA-10EA-4D31-9172-AF4CCF8BB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A4CF20-3200-448A-B350-51F35C56C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01E3F0-76BD-4A01-9287-928BE0604D82}"/>
              </a:ext>
            </a:extLst>
          </p:cNvPr>
          <p:cNvSpPr>
            <a:spLocks noGrp="1"/>
          </p:cNvSpPr>
          <p:nvPr>
            <p:ph type="dt" sz="half" idx="10"/>
          </p:nvPr>
        </p:nvSpPr>
        <p:spPr/>
        <p:txBody>
          <a:bodyPr/>
          <a:lstStyle/>
          <a:p>
            <a:fld id="{0AEF6C01-EFAF-4703-A950-66028DA2443F}" type="datetime1">
              <a:rPr lang="en-GB" smtClean="0"/>
              <a:t>08/08/2021</a:t>
            </a:fld>
            <a:endParaRPr lang="en-GB"/>
          </a:p>
        </p:txBody>
      </p:sp>
      <p:sp>
        <p:nvSpPr>
          <p:cNvPr id="6" name="Footer Placeholder 5">
            <a:extLst>
              <a:ext uri="{FF2B5EF4-FFF2-40B4-BE49-F238E27FC236}">
                <a16:creationId xmlns:a16="http://schemas.microsoft.com/office/drawing/2014/main" id="{68C6DF64-6414-48C1-9624-9FB6101DC8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25F301-3EAD-49D3-B6F6-6AA66E7E2899}"/>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223939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D7BE-4C08-40BB-927F-A4B8230462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FFEFAF-128E-47CA-BDAD-8D3B88C77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123392-1C60-4212-9B2D-D039DB107D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5F7E8E-4C30-4600-B704-DDF582BC0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88AE4E-AD31-48B9-B620-287208C557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1C51D2-E1E4-48D0-90A8-50AC568E0A46}"/>
              </a:ext>
            </a:extLst>
          </p:cNvPr>
          <p:cNvSpPr>
            <a:spLocks noGrp="1"/>
          </p:cNvSpPr>
          <p:nvPr>
            <p:ph type="dt" sz="half" idx="10"/>
          </p:nvPr>
        </p:nvSpPr>
        <p:spPr/>
        <p:txBody>
          <a:bodyPr/>
          <a:lstStyle/>
          <a:p>
            <a:fld id="{ECD670FA-DAA1-49B0-84B4-3883AEF75B87}" type="datetime1">
              <a:rPr lang="en-GB" smtClean="0"/>
              <a:t>08/08/2021</a:t>
            </a:fld>
            <a:endParaRPr lang="en-GB"/>
          </a:p>
        </p:txBody>
      </p:sp>
      <p:sp>
        <p:nvSpPr>
          <p:cNvPr id="8" name="Footer Placeholder 7">
            <a:extLst>
              <a:ext uri="{FF2B5EF4-FFF2-40B4-BE49-F238E27FC236}">
                <a16:creationId xmlns:a16="http://schemas.microsoft.com/office/drawing/2014/main" id="{CE665BB6-96A4-41BB-ACFB-84358814BF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606C24-939C-43AC-8040-2611F3AC9977}"/>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423360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61B4-7E43-4AA2-A526-DCFDDF1B3A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1C5CDD-6FD3-481C-BC65-EB35CF8C2AF1}"/>
              </a:ext>
            </a:extLst>
          </p:cNvPr>
          <p:cNvSpPr>
            <a:spLocks noGrp="1"/>
          </p:cNvSpPr>
          <p:nvPr>
            <p:ph type="dt" sz="half" idx="10"/>
          </p:nvPr>
        </p:nvSpPr>
        <p:spPr/>
        <p:txBody>
          <a:bodyPr/>
          <a:lstStyle/>
          <a:p>
            <a:fld id="{5E8BA1FB-B5BA-4EC7-B42E-F60979966B13}" type="datetime1">
              <a:rPr lang="en-GB" smtClean="0"/>
              <a:t>08/08/2021</a:t>
            </a:fld>
            <a:endParaRPr lang="en-GB"/>
          </a:p>
        </p:txBody>
      </p:sp>
      <p:sp>
        <p:nvSpPr>
          <p:cNvPr id="4" name="Footer Placeholder 3">
            <a:extLst>
              <a:ext uri="{FF2B5EF4-FFF2-40B4-BE49-F238E27FC236}">
                <a16:creationId xmlns:a16="http://schemas.microsoft.com/office/drawing/2014/main" id="{32570783-54C8-4CFE-925F-1441CD66F2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540E59-1E81-4AE3-9234-23F25AE3805F}"/>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365944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E5EB3-3A0A-466E-892F-ACC26949FC26}"/>
              </a:ext>
            </a:extLst>
          </p:cNvPr>
          <p:cNvSpPr>
            <a:spLocks noGrp="1"/>
          </p:cNvSpPr>
          <p:nvPr>
            <p:ph type="dt" sz="half" idx="10"/>
          </p:nvPr>
        </p:nvSpPr>
        <p:spPr/>
        <p:txBody>
          <a:bodyPr/>
          <a:lstStyle/>
          <a:p>
            <a:fld id="{D24D515B-83D5-4F53-803F-FCC1044661AD}" type="datetime1">
              <a:rPr lang="en-GB" smtClean="0"/>
              <a:t>08/08/2021</a:t>
            </a:fld>
            <a:endParaRPr lang="en-GB"/>
          </a:p>
        </p:txBody>
      </p:sp>
      <p:sp>
        <p:nvSpPr>
          <p:cNvPr id="3" name="Footer Placeholder 2">
            <a:extLst>
              <a:ext uri="{FF2B5EF4-FFF2-40B4-BE49-F238E27FC236}">
                <a16:creationId xmlns:a16="http://schemas.microsoft.com/office/drawing/2014/main" id="{1A63E57A-0F3C-4307-BDBB-AEC96E012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C3F09A-6F19-4149-ABFE-6A75F2B133F1}"/>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3363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840E-D7B1-4500-8E86-E3F426FE5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9AC6C0-6F35-4427-A3BD-4BB777DA1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204992-665C-46E6-9118-AB3E1DADA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0F905-F9F6-470A-8E9A-A942537737D5}"/>
              </a:ext>
            </a:extLst>
          </p:cNvPr>
          <p:cNvSpPr>
            <a:spLocks noGrp="1"/>
          </p:cNvSpPr>
          <p:nvPr>
            <p:ph type="dt" sz="half" idx="10"/>
          </p:nvPr>
        </p:nvSpPr>
        <p:spPr/>
        <p:txBody>
          <a:bodyPr/>
          <a:lstStyle/>
          <a:p>
            <a:fld id="{F2EB02C3-85BB-4AAC-8EC2-583A05494273}" type="datetime1">
              <a:rPr lang="en-GB" smtClean="0"/>
              <a:t>08/08/2021</a:t>
            </a:fld>
            <a:endParaRPr lang="en-GB"/>
          </a:p>
        </p:txBody>
      </p:sp>
      <p:sp>
        <p:nvSpPr>
          <p:cNvPr id="6" name="Footer Placeholder 5">
            <a:extLst>
              <a:ext uri="{FF2B5EF4-FFF2-40B4-BE49-F238E27FC236}">
                <a16:creationId xmlns:a16="http://schemas.microsoft.com/office/drawing/2014/main" id="{BDEC1FDE-D6EF-46A1-9423-767F626C8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A5976D-A9CE-4559-A181-178AEC8F2008}"/>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86342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122-27AF-43D8-A437-849DE23BB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688488-C8C1-4C11-8555-6E24D6C61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583FFF-9409-49E4-B3DB-F9C006E24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31CA7-5924-45F5-97B8-19A177425288}"/>
              </a:ext>
            </a:extLst>
          </p:cNvPr>
          <p:cNvSpPr>
            <a:spLocks noGrp="1"/>
          </p:cNvSpPr>
          <p:nvPr>
            <p:ph type="dt" sz="half" idx="10"/>
          </p:nvPr>
        </p:nvSpPr>
        <p:spPr/>
        <p:txBody>
          <a:bodyPr/>
          <a:lstStyle/>
          <a:p>
            <a:fld id="{B7492581-BFC3-48A7-9BBB-EECD8A86B680}" type="datetime1">
              <a:rPr lang="en-GB" smtClean="0"/>
              <a:t>08/08/2021</a:t>
            </a:fld>
            <a:endParaRPr lang="en-GB"/>
          </a:p>
        </p:txBody>
      </p:sp>
      <p:sp>
        <p:nvSpPr>
          <p:cNvPr id="6" name="Footer Placeholder 5">
            <a:extLst>
              <a:ext uri="{FF2B5EF4-FFF2-40B4-BE49-F238E27FC236}">
                <a16:creationId xmlns:a16="http://schemas.microsoft.com/office/drawing/2014/main" id="{9DD7DE29-5EBA-45B1-8453-BE009D9173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0C309C-7805-45B1-8DCC-31F8E9B47376}"/>
              </a:ext>
            </a:extLst>
          </p:cNvPr>
          <p:cNvSpPr>
            <a:spLocks noGrp="1"/>
          </p:cNvSpPr>
          <p:nvPr>
            <p:ph type="sldNum" sz="quarter" idx="12"/>
          </p:nvPr>
        </p:nvSpPr>
        <p:spPr/>
        <p:txBody>
          <a:bodyPr/>
          <a:lstStyle/>
          <a:p>
            <a:fld id="{1881A0BF-B3D6-4E0F-AB7B-06DFC0C2B2B1}" type="slidenum">
              <a:rPr lang="en-GB" smtClean="0"/>
              <a:t>‹#›</a:t>
            </a:fld>
            <a:endParaRPr lang="en-GB"/>
          </a:p>
        </p:txBody>
      </p:sp>
    </p:spTree>
    <p:extLst>
      <p:ext uri="{BB962C8B-B14F-4D97-AF65-F5344CB8AC3E}">
        <p14:creationId xmlns:p14="http://schemas.microsoft.com/office/powerpoint/2010/main" val="287055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CB078-657B-4A18-BE39-5EA908443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91F017-6152-481E-9F69-93E01880B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BF910E-0900-43F5-8DDC-B1839743A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5465E-191D-41C5-9840-8EA9116151A7}" type="datetime1">
              <a:rPr lang="en-GB" smtClean="0"/>
              <a:t>08/08/2021</a:t>
            </a:fld>
            <a:endParaRPr lang="en-GB"/>
          </a:p>
        </p:txBody>
      </p:sp>
      <p:sp>
        <p:nvSpPr>
          <p:cNvPr id="5" name="Footer Placeholder 4">
            <a:extLst>
              <a:ext uri="{FF2B5EF4-FFF2-40B4-BE49-F238E27FC236}">
                <a16:creationId xmlns:a16="http://schemas.microsoft.com/office/drawing/2014/main" id="{BE8C8D23-F963-492C-88BD-3BED2A6C8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353344-3AA2-408E-8191-ED2A5F6B2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1A0BF-B3D6-4E0F-AB7B-06DFC0C2B2B1}" type="slidenum">
              <a:rPr lang="en-GB" smtClean="0"/>
              <a:t>‹#›</a:t>
            </a:fld>
            <a:endParaRPr lang="en-GB"/>
          </a:p>
        </p:txBody>
      </p:sp>
    </p:spTree>
    <p:extLst>
      <p:ext uri="{BB962C8B-B14F-4D97-AF65-F5344CB8AC3E}">
        <p14:creationId xmlns:p14="http://schemas.microsoft.com/office/powerpoint/2010/main" val="4282211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ktaparishad.in/"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slandtrust.org.in/" TargetMode="External"/><Relationship Id="rId2" Type="http://schemas.openxmlformats.org/officeDocument/2006/relationships/hyperlink" Target="http://www.tamwed.org/"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www.studyhallfoundation.org/index.php" TargetMode="External"/><Relationship Id="rId4" Type="http://schemas.openxmlformats.org/officeDocument/2006/relationships/hyperlink" Target="http://www.theindracongress.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ctionforbhopal.org/"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https://www.bhopal.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uk.gofundme.com/f/end-child-labour-bricks-in-ind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iimcuk.org.uk/" TargetMode="Externa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hyperlink" Target="mailto:hpdnepal@hotmail.com" TargetMode="External"/><Relationship Id="rId2" Type="http://schemas.openxmlformats.org/officeDocument/2006/relationships/hyperlink" Target="mailto:koordination@nepal-dialogforum.d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gupbd.or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fwccawps.org/" TargetMode="External"/><Relationship Id="rId1" Type="http://schemas.openxmlformats.org/officeDocument/2006/relationships/slideLayout" Target="../slideLayouts/slideLayout1.xml"/><Relationship Id="rId5" Type="http://schemas.openxmlformats.org/officeDocument/2006/relationships/hyperlink" Target="mailto:ronisc@fwccawps.org"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qsaig.co.uk/"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fwccawps.org/wp-content/uploads/2017/10/fwccworldmap2017.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fwccawps.org/wp-content/uploads/2017/10/fwccworldmap2017.pdf"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908BB2-4BA1-463F-85D5-319D3D36C0F1}"/>
              </a:ext>
            </a:extLst>
          </p:cNvPr>
          <p:cNvSpPr txBox="1"/>
          <p:nvPr/>
        </p:nvSpPr>
        <p:spPr>
          <a:xfrm>
            <a:off x="3570681" y="5222642"/>
            <a:ext cx="5050634" cy="1133708"/>
          </a:xfrm>
          <a:prstGeom prst="rect">
            <a:avLst/>
          </a:prstGeom>
          <a:noFill/>
        </p:spPr>
        <p:txBody>
          <a:bodyPr wrap="square" rtlCol="0">
            <a:spAutoFit/>
          </a:bodyPr>
          <a:lstStyle/>
          <a:p>
            <a:pPr algn="ctr">
              <a:lnSpc>
                <a:spcPct val="110000"/>
              </a:lnSpc>
              <a:spcBef>
                <a:spcPts val="1200"/>
              </a:spcBef>
              <a:spcAft>
                <a:spcPts val="1200"/>
              </a:spcAft>
            </a:pPr>
            <a:r>
              <a:rPr lang="en-GB" sz="3200" i="1" dirty="0">
                <a:latin typeface="Arial" panose="020B0604020202020204" pitchFamily="34" charset="0"/>
                <a:cs typeface="Arial" panose="020B0604020202020204" pitchFamily="34" charset="0"/>
              </a:rPr>
              <a:t>Saturday 24</a:t>
            </a:r>
            <a:r>
              <a:rPr lang="en-GB" sz="3200" i="1" baseline="30000" dirty="0">
                <a:latin typeface="Arial" panose="020B0604020202020204" pitchFamily="34" charset="0"/>
                <a:cs typeface="Arial" panose="020B0604020202020204" pitchFamily="34" charset="0"/>
              </a:rPr>
              <a:t>th</a:t>
            </a:r>
            <a:r>
              <a:rPr lang="en-GB" sz="3200" i="1" dirty="0">
                <a:latin typeface="Arial" panose="020B0604020202020204" pitchFamily="34" charset="0"/>
                <a:cs typeface="Arial" panose="020B0604020202020204" pitchFamily="34" charset="0"/>
              </a:rPr>
              <a:t> July 2021 2.30 – 4.30pm</a:t>
            </a:r>
          </a:p>
        </p:txBody>
      </p:sp>
      <p:sp>
        <p:nvSpPr>
          <p:cNvPr id="3" name="TextBox 2">
            <a:extLst>
              <a:ext uri="{FF2B5EF4-FFF2-40B4-BE49-F238E27FC236}">
                <a16:creationId xmlns:a16="http://schemas.microsoft.com/office/drawing/2014/main" id="{45ECA5E1-4A4D-4E67-AB25-01FA715A0885}"/>
              </a:ext>
            </a:extLst>
          </p:cNvPr>
          <p:cNvSpPr txBox="1"/>
          <p:nvPr/>
        </p:nvSpPr>
        <p:spPr>
          <a:xfrm>
            <a:off x="2126670" y="2599317"/>
            <a:ext cx="7938655" cy="1332481"/>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Presentation to Groups Fair,</a:t>
            </a:r>
          </a:p>
          <a:p>
            <a:pPr algn="ctr">
              <a:lnSpc>
                <a:spcPct val="110000"/>
              </a:lnSpc>
              <a:spcAft>
                <a:spcPts val="600"/>
              </a:spcAft>
            </a:pPr>
            <a:r>
              <a:rPr lang="en-GB" sz="4000" dirty="0">
                <a:latin typeface="Arial" panose="020B0604020202020204" pitchFamily="34" charset="0"/>
                <a:cs typeface="Arial" panose="020B0604020202020204" pitchFamily="34" charset="0"/>
              </a:rPr>
              <a:t>Britain Yearly Meeting 2021</a:t>
            </a:r>
          </a:p>
        </p:txBody>
      </p:sp>
      <p:sp>
        <p:nvSpPr>
          <p:cNvPr id="5" name="TextBox 4">
            <a:extLst>
              <a:ext uri="{FF2B5EF4-FFF2-40B4-BE49-F238E27FC236}">
                <a16:creationId xmlns:a16="http://schemas.microsoft.com/office/drawing/2014/main" id="{7BBCC8FC-BF77-4684-A9CD-34D3809D27F8}"/>
              </a:ext>
            </a:extLst>
          </p:cNvPr>
          <p:cNvSpPr txBox="1"/>
          <p:nvPr/>
        </p:nvSpPr>
        <p:spPr>
          <a:xfrm>
            <a:off x="825871" y="799361"/>
            <a:ext cx="10540258" cy="707886"/>
          </a:xfrm>
          <a:prstGeom prst="rect">
            <a:avLst/>
          </a:prstGeom>
          <a:noFill/>
        </p:spPr>
        <p:txBody>
          <a:bodyPr wrap="none" rtlCol="0">
            <a:spAutoFit/>
          </a:bodyPr>
          <a:lstStyle/>
          <a:p>
            <a:pPr algn="ctr"/>
            <a:r>
              <a:rPr lang="en-GB" sz="4000" b="1" dirty="0">
                <a:solidFill>
                  <a:srgbClr val="3333CC"/>
                </a:solidFill>
                <a:latin typeface="Arial" panose="020B0604020202020204" pitchFamily="34" charset="0"/>
                <a:cs typeface="Arial" panose="020B0604020202020204" pitchFamily="34" charset="0"/>
              </a:rPr>
              <a:t>QSAIG:  Quaker South Asia Interest Group</a:t>
            </a:r>
          </a:p>
        </p:txBody>
      </p:sp>
      <p:sp>
        <p:nvSpPr>
          <p:cNvPr id="6" name="Slide Number Placeholder 5">
            <a:extLst>
              <a:ext uri="{FF2B5EF4-FFF2-40B4-BE49-F238E27FC236}">
                <a16:creationId xmlns:a16="http://schemas.microsoft.com/office/drawing/2014/main" id="{5E77A7E7-9C36-4A45-9AFA-201DE39F98AA}"/>
              </a:ext>
            </a:extLst>
          </p:cNvPr>
          <p:cNvSpPr>
            <a:spLocks noGrp="1"/>
          </p:cNvSpPr>
          <p:nvPr>
            <p:ph type="sldNum" sz="quarter" idx="12"/>
          </p:nvPr>
        </p:nvSpPr>
        <p:spPr/>
        <p:txBody>
          <a:bodyPr/>
          <a:lstStyle/>
          <a:p>
            <a:fld id="{1881A0BF-B3D6-4E0F-AB7B-06DFC0C2B2B1}" type="slidenum">
              <a:rPr lang="en-GB" smtClean="0"/>
              <a:t>1</a:t>
            </a:fld>
            <a:endParaRPr lang="en-GB"/>
          </a:p>
        </p:txBody>
      </p:sp>
    </p:spTree>
    <p:extLst>
      <p:ext uri="{BB962C8B-B14F-4D97-AF65-F5344CB8AC3E}">
        <p14:creationId xmlns:p14="http://schemas.microsoft.com/office/powerpoint/2010/main" val="129327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495A8A-20EE-43A2-B077-C91B360D9025}"/>
              </a:ext>
            </a:extLst>
          </p:cNvPr>
          <p:cNvSpPr txBox="1"/>
          <p:nvPr/>
        </p:nvSpPr>
        <p:spPr>
          <a:xfrm>
            <a:off x="2549740" y="566516"/>
            <a:ext cx="7092519"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Quaker Meetings in South Asia</a:t>
            </a:r>
          </a:p>
        </p:txBody>
      </p:sp>
      <p:sp>
        <p:nvSpPr>
          <p:cNvPr id="2" name="TextBox 1">
            <a:extLst>
              <a:ext uri="{FF2B5EF4-FFF2-40B4-BE49-F238E27FC236}">
                <a16:creationId xmlns:a16="http://schemas.microsoft.com/office/drawing/2014/main" id="{49001562-14E4-469E-9394-D9FBCFA66042}"/>
              </a:ext>
            </a:extLst>
          </p:cNvPr>
          <p:cNvSpPr txBox="1"/>
          <p:nvPr/>
        </p:nvSpPr>
        <p:spPr>
          <a:xfrm>
            <a:off x="1137920" y="1444003"/>
            <a:ext cx="9916160" cy="4847481"/>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3333CC"/>
                </a:solidFill>
                <a:latin typeface="Arial" panose="020B0604020202020204" pitchFamily="34" charset="0"/>
                <a:cs typeface="Arial" panose="020B0604020202020204" pitchFamily="34" charset="0"/>
              </a:rPr>
              <a:t>India:</a:t>
            </a:r>
          </a:p>
          <a:p>
            <a:pPr marL="1533525" indent="-457200">
              <a:buFontTx/>
              <a:buChar char="-"/>
            </a:pPr>
            <a:r>
              <a:rPr lang="en-GB" sz="2400" dirty="0">
                <a:latin typeface="Calibri" panose="020F0502020204030204" pitchFamily="34" charset="0"/>
                <a:cs typeface="Calibri" panose="020F0502020204030204" pitchFamily="34" charset="0"/>
              </a:rPr>
              <a:t>Bhopal YM</a:t>
            </a:r>
          </a:p>
          <a:p>
            <a:pPr marL="1533525" indent="-457200">
              <a:buFontTx/>
              <a:buChar char="-"/>
            </a:pPr>
            <a:r>
              <a:rPr lang="en-GB" sz="2400" dirty="0">
                <a:latin typeface="Calibri" panose="020F0502020204030204" pitchFamily="34" charset="0"/>
                <a:cs typeface="Calibri" panose="020F0502020204030204" pitchFamily="34" charset="0"/>
              </a:rPr>
              <a:t>Bundelkhand YM</a:t>
            </a:r>
          </a:p>
          <a:p>
            <a:pPr marL="1533525" indent="-457200">
              <a:buFontTx/>
              <a:buChar char="-"/>
            </a:pPr>
            <a:r>
              <a:rPr lang="en-GB" sz="2400" dirty="0">
                <a:latin typeface="Calibri" panose="020F0502020204030204" pitchFamily="34" charset="0"/>
                <a:cs typeface="Calibri" panose="020F0502020204030204" pitchFamily="34" charset="0"/>
              </a:rPr>
              <a:t>Delhi Quaker Worship Group</a:t>
            </a:r>
          </a:p>
          <a:p>
            <a:pPr marL="1533525" indent="-457200">
              <a:buFontTx/>
              <a:buChar char="-"/>
            </a:pPr>
            <a:r>
              <a:rPr lang="en-GB" sz="2400" dirty="0">
                <a:latin typeface="Calibri" panose="020F0502020204030204" pitchFamily="34" charset="0"/>
                <a:cs typeface="Calibri" panose="020F0502020204030204" pitchFamily="34" charset="0"/>
              </a:rPr>
              <a:t>General Conference of Friend in India</a:t>
            </a:r>
          </a:p>
          <a:p>
            <a:pPr marL="1533525" indent="-457200">
              <a:buFontTx/>
              <a:buChar char="-"/>
            </a:pPr>
            <a:r>
              <a:rPr lang="en-GB" sz="2400" dirty="0" err="1">
                <a:latin typeface="Calibri" panose="020F0502020204030204" pitchFamily="34" charset="0"/>
                <a:cs typeface="Calibri" panose="020F0502020204030204" pitchFamily="34" charset="0"/>
              </a:rPr>
              <a:t>Mahoba</a:t>
            </a:r>
            <a:r>
              <a:rPr lang="en-GB" sz="2400" dirty="0">
                <a:latin typeface="Calibri" panose="020F0502020204030204" pitchFamily="34" charset="0"/>
                <a:cs typeface="Calibri" panose="020F0502020204030204" pitchFamily="34" charset="0"/>
              </a:rPr>
              <a:t> YM, Uttar Pradesh</a:t>
            </a:r>
          </a:p>
          <a:p>
            <a:pPr marL="1533525" indent="-457200">
              <a:spcAft>
                <a:spcPts val="1200"/>
              </a:spcAft>
              <a:buFontTx/>
              <a:buChar char="-"/>
            </a:pPr>
            <a:r>
              <a:rPr lang="en-GB" sz="2400" dirty="0">
                <a:latin typeface="Calibri" panose="020F0502020204030204" pitchFamily="34" charset="0"/>
                <a:cs typeface="Calibri" panose="020F0502020204030204" pitchFamily="34" charset="0"/>
              </a:rPr>
              <a:t>Mid-India YM, Madhya Pradesh</a:t>
            </a:r>
          </a:p>
          <a:p>
            <a:pPr marL="457200" indent="-457200">
              <a:buFont typeface="Arial" panose="020B0604020202020204" pitchFamily="34" charset="0"/>
              <a:buChar char="•"/>
            </a:pPr>
            <a:r>
              <a:rPr lang="en-GB" sz="2800" b="1" dirty="0">
                <a:solidFill>
                  <a:srgbClr val="3333CC"/>
                </a:solidFill>
                <a:latin typeface="Arial" panose="020B0604020202020204" pitchFamily="34" charset="0"/>
                <a:cs typeface="Arial" panose="020B0604020202020204" pitchFamily="34" charset="0"/>
              </a:rPr>
              <a:t>Nepal:</a:t>
            </a:r>
          </a:p>
          <a:p>
            <a:pPr marL="1524000" indent="-444500">
              <a:spcAft>
                <a:spcPts val="1800"/>
              </a:spcAft>
            </a:pPr>
            <a:r>
              <a:rPr lang="en-GB" sz="2400" dirty="0">
                <a:latin typeface="Calibri" panose="020F0502020204030204" pitchFamily="34" charset="0"/>
                <a:cs typeface="Calibri" panose="020F0502020204030204" pitchFamily="34" charset="0"/>
              </a:rPr>
              <a:t>- 	Two Evangelical Friends Yearly Meetings </a:t>
            </a:r>
          </a:p>
          <a:p>
            <a:pPr marL="457200" indent="-457200">
              <a:buFont typeface="Arial" panose="020B0604020202020204" pitchFamily="34" charset="0"/>
              <a:buChar char="•"/>
            </a:pPr>
            <a:r>
              <a:rPr lang="en-GB" sz="2800" b="1" dirty="0">
                <a:solidFill>
                  <a:srgbClr val="3333CC"/>
                </a:solidFill>
                <a:latin typeface="Arial" panose="020B0604020202020204" pitchFamily="34" charset="0"/>
                <a:cs typeface="Arial" panose="020B0604020202020204" pitchFamily="34" charset="0"/>
              </a:rPr>
              <a:t>Bangladesh and Bhutan:</a:t>
            </a:r>
          </a:p>
          <a:p>
            <a:pPr marL="1524000" indent="-447675"/>
            <a:r>
              <a:rPr lang="en-GB" sz="2400" dirty="0">
                <a:latin typeface="Calibri" panose="020F0502020204030204" pitchFamily="34" charset="0"/>
                <a:cs typeface="Calibri" panose="020F0502020204030204" pitchFamily="34" charset="0"/>
              </a:rPr>
              <a:t>- 	Some Evangelical Friends</a:t>
            </a:r>
          </a:p>
        </p:txBody>
      </p:sp>
      <p:sp>
        <p:nvSpPr>
          <p:cNvPr id="8" name="Slide Number Placeholder 7">
            <a:extLst>
              <a:ext uri="{FF2B5EF4-FFF2-40B4-BE49-F238E27FC236}">
                <a16:creationId xmlns:a16="http://schemas.microsoft.com/office/drawing/2014/main" id="{5860383B-C3E7-47B2-8807-1A7F54FFA03F}"/>
              </a:ext>
            </a:extLst>
          </p:cNvPr>
          <p:cNvSpPr>
            <a:spLocks noGrp="1"/>
          </p:cNvSpPr>
          <p:nvPr>
            <p:ph type="sldNum" sz="quarter" idx="12"/>
          </p:nvPr>
        </p:nvSpPr>
        <p:spPr>
          <a:xfrm>
            <a:off x="9194800" y="6366176"/>
            <a:ext cx="2743200" cy="365125"/>
          </a:xfrm>
        </p:spPr>
        <p:txBody>
          <a:bodyPr/>
          <a:lstStyle/>
          <a:p>
            <a:fld id="{1881A0BF-B3D6-4E0F-AB7B-06DFC0C2B2B1}" type="slidenum">
              <a:rPr lang="en-GB" sz="1400" smtClean="0">
                <a:solidFill>
                  <a:schemeClr val="tx1"/>
                </a:solidFill>
              </a:rPr>
              <a:t>10</a:t>
            </a:fld>
            <a:endParaRPr lang="en-GB" sz="1400" dirty="0">
              <a:solidFill>
                <a:schemeClr val="tx1"/>
              </a:solidFill>
            </a:endParaRPr>
          </a:p>
        </p:txBody>
      </p:sp>
    </p:spTree>
    <p:extLst>
      <p:ext uri="{BB962C8B-B14F-4D97-AF65-F5344CB8AC3E}">
        <p14:creationId xmlns:p14="http://schemas.microsoft.com/office/powerpoint/2010/main" val="345844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08C00-A537-4210-94D8-97D4EBFA9C8C}"/>
              </a:ext>
            </a:extLst>
          </p:cNvPr>
          <p:cNvSpPr>
            <a:spLocks noGrp="1"/>
          </p:cNvSpPr>
          <p:nvPr>
            <p:ph type="sldNum" sz="quarter" idx="12"/>
          </p:nvPr>
        </p:nvSpPr>
        <p:spPr/>
        <p:txBody>
          <a:bodyPr/>
          <a:lstStyle/>
          <a:p>
            <a:fld id="{1881A0BF-B3D6-4E0F-AB7B-06DFC0C2B2B1}" type="slidenum">
              <a:rPr lang="en-GB" sz="1400" smtClean="0">
                <a:solidFill>
                  <a:schemeClr val="tx1"/>
                </a:solidFill>
              </a:rPr>
              <a:t>11</a:t>
            </a:fld>
            <a:endParaRPr lang="en-GB" sz="1400" dirty="0">
              <a:solidFill>
                <a:schemeClr val="tx1"/>
              </a:solidFill>
            </a:endParaRPr>
          </a:p>
        </p:txBody>
      </p:sp>
      <p:pic>
        <p:nvPicPr>
          <p:cNvPr id="7" name="Picture 6" descr="A large group of people on a road&#10;&#10;Description automatically generated with low confidence">
            <a:extLst>
              <a:ext uri="{FF2B5EF4-FFF2-40B4-BE49-F238E27FC236}">
                <a16:creationId xmlns:a16="http://schemas.microsoft.com/office/drawing/2014/main" id="{5E5D329B-B40A-4BAA-900C-58005C8F2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817" y="-50800"/>
            <a:ext cx="7209183" cy="6908800"/>
          </a:xfrm>
          <a:prstGeom prst="rect">
            <a:avLst/>
          </a:prstGeom>
        </p:spPr>
      </p:pic>
      <p:sp>
        <p:nvSpPr>
          <p:cNvPr id="3" name="TextBox 2">
            <a:extLst>
              <a:ext uri="{FF2B5EF4-FFF2-40B4-BE49-F238E27FC236}">
                <a16:creationId xmlns:a16="http://schemas.microsoft.com/office/drawing/2014/main" id="{575C6EE4-ECD6-48F5-BF2C-B2B814496996}"/>
              </a:ext>
            </a:extLst>
          </p:cNvPr>
          <p:cNvSpPr txBox="1"/>
          <p:nvPr/>
        </p:nvSpPr>
        <p:spPr>
          <a:xfrm>
            <a:off x="893550" y="0"/>
            <a:ext cx="9890760" cy="1200329"/>
          </a:xfrm>
          <a:prstGeom prst="rect">
            <a:avLst/>
          </a:prstGeom>
          <a:noFill/>
        </p:spPr>
        <p:txBody>
          <a:bodyPr wrap="square" rtlCol="0">
            <a:spAutoFit/>
          </a:bodyPr>
          <a:lstStyle/>
          <a:p>
            <a:pPr algn="ctr"/>
            <a:r>
              <a:rPr lang="en-GB" sz="3600" b="1" dirty="0">
                <a:solidFill>
                  <a:srgbClr val="3333CC"/>
                </a:solidFill>
                <a:latin typeface="Arial" panose="020B0604020202020204" pitchFamily="34" charset="0"/>
                <a:cs typeface="Arial" panose="020B0604020202020204" pitchFamily="34" charset="0"/>
              </a:rPr>
              <a:t>Some Organisations and Individuals with whom QSAIG has interacted in recent years</a:t>
            </a:r>
          </a:p>
        </p:txBody>
      </p:sp>
      <p:sp>
        <p:nvSpPr>
          <p:cNvPr id="9" name="TextBox 8">
            <a:extLst>
              <a:ext uri="{FF2B5EF4-FFF2-40B4-BE49-F238E27FC236}">
                <a16:creationId xmlns:a16="http://schemas.microsoft.com/office/drawing/2014/main" id="{5B9F733D-6C4F-4F07-BDE3-549C5270161E}"/>
              </a:ext>
            </a:extLst>
          </p:cNvPr>
          <p:cNvSpPr txBox="1"/>
          <p:nvPr/>
        </p:nvSpPr>
        <p:spPr>
          <a:xfrm>
            <a:off x="243773" y="1279376"/>
            <a:ext cx="4495270" cy="1015663"/>
          </a:xfrm>
          <a:prstGeom prst="rect">
            <a:avLst/>
          </a:prstGeom>
          <a:noFill/>
        </p:spPr>
        <p:txBody>
          <a:bodyPr wrap="square" rtlCol="0">
            <a:spAutoFit/>
          </a:bodyPr>
          <a:lstStyle/>
          <a:p>
            <a:pPr algn="ctr"/>
            <a:r>
              <a:rPr lang="en-GB" sz="4000" b="1" dirty="0">
                <a:solidFill>
                  <a:srgbClr val="CC0066"/>
                </a:solidFill>
              </a:rPr>
              <a:t>India:  Ekta Parishad</a:t>
            </a:r>
          </a:p>
          <a:p>
            <a:pPr algn="ctr"/>
            <a:r>
              <a:rPr lang="en-GB" sz="2000" b="1" i="1" u="sng" dirty="0">
                <a:solidFill>
                  <a:srgbClr val="CC0066"/>
                </a:solidFill>
                <a:effectLst/>
                <a:latin typeface="Calibri" panose="020F0502020204030204" pitchFamily="34" charset="0"/>
                <a:ea typeface="SimSun" panose="02010600030101010101" pitchFamily="2" charset="-122"/>
                <a:hlinkClick r:id="rId3">
                  <a:extLst>
                    <a:ext uri="{A12FA001-AC4F-418D-AE19-62706E023703}">
                      <ahyp:hlinkClr xmlns:ahyp="http://schemas.microsoft.com/office/drawing/2018/hyperlinkcolor" val="tx"/>
                    </a:ext>
                  </a:extLst>
                </a:hlinkClick>
              </a:rPr>
              <a:t>https://www.ektaparishad.in/</a:t>
            </a:r>
            <a:endParaRPr lang="en-GB" sz="2000" b="1" i="1" dirty="0">
              <a:solidFill>
                <a:srgbClr val="CC0066"/>
              </a:solidFill>
            </a:endParaRPr>
          </a:p>
        </p:txBody>
      </p:sp>
      <p:sp>
        <p:nvSpPr>
          <p:cNvPr id="10" name="TextBox 9">
            <a:extLst>
              <a:ext uri="{FF2B5EF4-FFF2-40B4-BE49-F238E27FC236}">
                <a16:creationId xmlns:a16="http://schemas.microsoft.com/office/drawing/2014/main" id="{B7EA4628-0D91-4E89-B914-E9C1229D60D8}"/>
              </a:ext>
            </a:extLst>
          </p:cNvPr>
          <p:cNvSpPr txBox="1"/>
          <p:nvPr/>
        </p:nvSpPr>
        <p:spPr>
          <a:xfrm>
            <a:off x="0" y="2374086"/>
            <a:ext cx="4982817" cy="4259499"/>
          </a:xfrm>
          <a:prstGeom prst="rect">
            <a:avLst/>
          </a:prstGeom>
          <a:noFill/>
        </p:spPr>
        <p:txBody>
          <a:bodyPr wrap="square">
            <a:spAutoFit/>
          </a:bodyPr>
          <a:lstStyle/>
          <a:p>
            <a:pPr marL="342900" indent="-342900">
              <a:lnSpc>
                <a:spcPct val="110000"/>
              </a:lnSpc>
              <a:spcBef>
                <a:spcPts val="600"/>
              </a:spcBef>
              <a:spcAft>
                <a:spcPts val="600"/>
              </a:spcAft>
              <a:buFont typeface="Arial" panose="020B0604020202020204" pitchFamily="34" charset="0"/>
              <a:buChar char="•"/>
            </a:pPr>
            <a:r>
              <a:rPr lang="en-GB" sz="2000" dirty="0">
                <a:effectLst/>
                <a:latin typeface="Calibri" panose="020F0502020204030204" pitchFamily="34" charset="0"/>
                <a:ea typeface="SimSun" panose="02010600030101010101" pitchFamily="2" charset="-122"/>
              </a:rPr>
              <a:t>A people’s movement dedicated to non-violent action.  Aim:  to see India’s poorest people gain control over livelihood resources, especially land, water, forest  </a:t>
            </a:r>
          </a:p>
          <a:p>
            <a:pPr marL="342900" indent="-342900">
              <a:lnSpc>
                <a:spcPct val="110000"/>
              </a:lnSpc>
              <a:spcBef>
                <a:spcPts val="600"/>
              </a:spcBef>
              <a:spcAft>
                <a:spcPts val="600"/>
              </a:spcAft>
              <a:buFont typeface="Arial" panose="020B0604020202020204" pitchFamily="34" charset="0"/>
              <a:buChar char="•"/>
            </a:pPr>
            <a:r>
              <a:rPr lang="en-GB" sz="2000" dirty="0">
                <a:latin typeface="Calibri" panose="020F0502020204030204" pitchFamily="34" charset="0"/>
                <a:ea typeface="SimSun" panose="02010600030101010101" pitchFamily="2" charset="-122"/>
              </a:rPr>
              <a:t>A</a:t>
            </a:r>
            <a:r>
              <a:rPr lang="en-GB" sz="2000" dirty="0">
                <a:effectLst/>
                <a:latin typeface="Calibri" panose="020F0502020204030204" pitchFamily="34" charset="0"/>
                <a:ea typeface="SimSun" panose="02010600030101010101" pitchFamily="2" charset="-122"/>
              </a:rPr>
              <a:t>ctivists work towards building community-based governance, local self-reliance, and responsible government </a:t>
            </a:r>
          </a:p>
          <a:p>
            <a:pPr marL="342900" indent="-342900">
              <a:lnSpc>
                <a:spcPct val="110000"/>
              </a:lnSpc>
              <a:spcBef>
                <a:spcPts val="600"/>
              </a:spcBef>
              <a:spcAft>
                <a:spcPts val="600"/>
              </a:spcAft>
              <a:buFont typeface="Arial" panose="020B0604020202020204" pitchFamily="34" charset="0"/>
              <a:buChar char="•"/>
            </a:pPr>
            <a:r>
              <a:rPr lang="en-GB" sz="2000" dirty="0">
                <a:effectLst/>
                <a:latin typeface="Calibri" panose="020F0502020204030204" pitchFamily="34" charset="0"/>
                <a:ea typeface="SimSun" panose="02010600030101010101" pitchFamily="2" charset="-122"/>
              </a:rPr>
              <a:t>A federation of approximately 11,000 community-based organizations</a:t>
            </a:r>
          </a:p>
          <a:p>
            <a:pPr marL="342900" indent="-342900">
              <a:lnSpc>
                <a:spcPct val="110000"/>
              </a:lnSpc>
              <a:spcBef>
                <a:spcPts val="600"/>
              </a:spcBef>
              <a:spcAft>
                <a:spcPts val="600"/>
              </a:spcAft>
              <a:buFont typeface="Arial" panose="020B0604020202020204" pitchFamily="34" charset="0"/>
              <a:buChar char="•"/>
            </a:pPr>
            <a:r>
              <a:rPr lang="en-GB" sz="2000" dirty="0">
                <a:effectLst/>
                <a:latin typeface="Calibri" panose="020F0502020204030204" pitchFamily="34" charset="0"/>
                <a:ea typeface="SimSun" panose="02010600030101010101" pitchFamily="2" charset="-122"/>
              </a:rPr>
              <a:t>Currently working in 10 States with India’s most marginalized communities</a:t>
            </a:r>
            <a:endParaRPr lang="en-GB"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6399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08C00-A537-4210-94D8-97D4EBFA9C8C}"/>
              </a:ext>
            </a:extLst>
          </p:cNvPr>
          <p:cNvSpPr>
            <a:spLocks noGrp="1"/>
          </p:cNvSpPr>
          <p:nvPr>
            <p:ph type="sldNum" sz="quarter" idx="12"/>
          </p:nvPr>
        </p:nvSpPr>
        <p:spPr/>
        <p:txBody>
          <a:bodyPr/>
          <a:lstStyle/>
          <a:p>
            <a:fld id="{1881A0BF-B3D6-4E0F-AB7B-06DFC0C2B2B1}" type="slidenum">
              <a:rPr lang="en-GB" sz="1400" smtClean="0">
                <a:solidFill>
                  <a:schemeClr val="tx1"/>
                </a:solidFill>
              </a:rPr>
              <a:t>12</a:t>
            </a:fld>
            <a:endParaRPr lang="en-GB" sz="1400" dirty="0">
              <a:solidFill>
                <a:schemeClr val="tx1"/>
              </a:solidFill>
            </a:endParaRPr>
          </a:p>
        </p:txBody>
      </p:sp>
      <p:sp>
        <p:nvSpPr>
          <p:cNvPr id="9" name="TextBox 8">
            <a:extLst>
              <a:ext uri="{FF2B5EF4-FFF2-40B4-BE49-F238E27FC236}">
                <a16:creationId xmlns:a16="http://schemas.microsoft.com/office/drawing/2014/main" id="{5BA54677-CA29-438B-A0A0-E0756C207226}"/>
              </a:ext>
            </a:extLst>
          </p:cNvPr>
          <p:cNvSpPr txBox="1"/>
          <p:nvPr/>
        </p:nvSpPr>
        <p:spPr>
          <a:xfrm>
            <a:off x="179478" y="1422594"/>
            <a:ext cx="5916522" cy="5092163"/>
          </a:xfrm>
          <a:prstGeom prst="rect">
            <a:avLst/>
          </a:prstGeom>
          <a:noFill/>
          <a:ln>
            <a:solidFill>
              <a:schemeClr val="tx1"/>
            </a:solidFill>
          </a:ln>
        </p:spPr>
        <p:txBody>
          <a:bodyPr wrap="square">
            <a:spAutoFit/>
          </a:bodyPr>
          <a:lstStyle/>
          <a:p>
            <a:pPr marL="342900" indent="-342900">
              <a:lnSpc>
                <a:spcPct val="110000"/>
              </a:lnSpc>
              <a:spcBef>
                <a:spcPts val="600"/>
              </a:spcBef>
              <a:spcAft>
                <a:spcPts val="600"/>
              </a:spcAft>
              <a:buFont typeface="Arial" panose="020B0604020202020204" pitchFamily="34" charset="0"/>
              <a:buChar char="•"/>
            </a:pPr>
            <a:r>
              <a:rPr lang="en-GB" sz="2000" dirty="0">
                <a:effectLst/>
                <a:latin typeface="Calibri" panose="020F0502020204030204" pitchFamily="34" charset="0"/>
                <a:ea typeface="SimSun" panose="02010600030101010101" pitchFamily="2" charset="-122"/>
              </a:rPr>
              <a:t>The Ekta Parishad launched </a:t>
            </a:r>
            <a:r>
              <a:rPr lang="en-GB" sz="2000" dirty="0" err="1">
                <a:effectLst/>
                <a:latin typeface="Calibri" panose="020F0502020204030204" pitchFamily="34" charset="0"/>
                <a:ea typeface="SimSun" panose="02010600030101010101" pitchFamily="2" charset="-122"/>
              </a:rPr>
              <a:t>JaiJagat</a:t>
            </a:r>
            <a:r>
              <a:rPr lang="en-GB" sz="2000" dirty="0">
                <a:effectLst/>
                <a:latin typeface="Calibri" panose="020F0502020204030204" pitchFamily="34" charset="0"/>
                <a:ea typeface="SimSun" panose="02010600030101010101" pitchFamily="2" charset="-122"/>
              </a:rPr>
              <a:t> 2020, a new campaign for poor and marginalized people.  </a:t>
            </a:r>
          </a:p>
          <a:p>
            <a:pPr marL="342900" indent="-342900">
              <a:lnSpc>
                <a:spcPct val="110000"/>
              </a:lnSpc>
              <a:spcBef>
                <a:spcPts val="600"/>
              </a:spcBef>
              <a:spcAft>
                <a:spcPts val="600"/>
              </a:spcAft>
              <a:buFont typeface="Arial" panose="020B0604020202020204" pitchFamily="34" charset="0"/>
              <a:buChar char="•"/>
            </a:pPr>
            <a:r>
              <a:rPr lang="en-GB" sz="2000" dirty="0">
                <a:effectLst/>
                <a:latin typeface="Calibri" panose="020F0502020204030204" pitchFamily="34" charset="0"/>
                <a:ea typeface="SimSun" panose="02010600030101010101" pitchFamily="2" charset="-122"/>
              </a:rPr>
              <a:t>It proposes global action, as genuine social change requires collective action across groups &amp; countries </a:t>
            </a:r>
          </a:p>
          <a:p>
            <a:pPr marL="342900" indent="-342900">
              <a:lnSpc>
                <a:spcPct val="110000"/>
              </a:lnSpc>
              <a:spcBef>
                <a:spcPts val="600"/>
              </a:spcBef>
              <a:spcAft>
                <a:spcPts val="600"/>
              </a:spcAft>
              <a:buFont typeface="Arial" panose="020B0604020202020204" pitchFamily="34" charset="0"/>
              <a:buChar char="•"/>
            </a:pPr>
            <a:r>
              <a:rPr lang="en-GB" sz="2000" dirty="0" err="1">
                <a:effectLst/>
                <a:latin typeface="Calibri" panose="020F0502020204030204" pitchFamily="34" charset="0"/>
                <a:ea typeface="SimSun" panose="02010600030101010101" pitchFamily="2" charset="-122"/>
              </a:rPr>
              <a:t>JaiJagat</a:t>
            </a:r>
            <a:r>
              <a:rPr lang="en-GB" sz="2000" dirty="0">
                <a:effectLst/>
                <a:latin typeface="Calibri" panose="020F0502020204030204" pitchFamily="34" charset="0"/>
                <a:ea typeface="SimSun" panose="02010600030101010101" pitchFamily="2" charset="-122"/>
              </a:rPr>
              <a:t> 2020 aims to work with as many organizations as possible at every country and global level </a:t>
            </a:r>
          </a:p>
          <a:p>
            <a:pPr marL="342900" indent="-342900">
              <a:lnSpc>
                <a:spcPct val="110000"/>
              </a:lnSpc>
              <a:spcBef>
                <a:spcPts val="600"/>
              </a:spcBef>
              <a:spcAft>
                <a:spcPts val="600"/>
              </a:spcAft>
              <a:buFont typeface="Arial" panose="020B0604020202020204" pitchFamily="34" charset="0"/>
              <a:buChar char="•"/>
            </a:pPr>
            <a:r>
              <a:rPr lang="en-GB" sz="2000" dirty="0">
                <a:effectLst/>
                <a:latin typeface="Calibri" panose="020F0502020204030204" pitchFamily="34" charset="0"/>
                <a:ea typeface="SimSun" panose="02010600030101010101" pitchFamily="2" charset="-122"/>
              </a:rPr>
              <a:t>A key component was a Delhi to Geneva march in support of the four pillars of the UN Sustainable Development Goals (SDGs).  From Oct. 2019 to  March 2020 the marchers covered 2,300 miles but had to halt in Armenia due to the Coronavirus crisis</a:t>
            </a:r>
          </a:p>
          <a:p>
            <a:pPr marL="342900" indent="-342900">
              <a:lnSpc>
                <a:spcPct val="110000"/>
              </a:lnSpc>
              <a:spcBef>
                <a:spcPts val="600"/>
              </a:spcBef>
              <a:spcAft>
                <a:spcPts val="600"/>
              </a:spcAft>
              <a:buFont typeface="Arial" panose="020B0604020202020204" pitchFamily="34" charset="0"/>
              <a:buChar char="•"/>
            </a:pPr>
            <a:r>
              <a:rPr lang="en-GB" sz="2000" dirty="0">
                <a:latin typeface="Calibri" panose="020F0502020204030204" pitchFamily="34" charset="0"/>
                <a:ea typeface="SimSun" panose="02010600030101010101" pitchFamily="2" charset="-122"/>
              </a:rPr>
              <a:t>Now planning its programmes for 2021-2030</a:t>
            </a:r>
            <a:endParaRPr lang="en-GB" sz="2000" dirty="0"/>
          </a:p>
        </p:txBody>
      </p:sp>
      <p:sp>
        <p:nvSpPr>
          <p:cNvPr id="10" name="TextBox 9">
            <a:extLst>
              <a:ext uri="{FF2B5EF4-FFF2-40B4-BE49-F238E27FC236}">
                <a16:creationId xmlns:a16="http://schemas.microsoft.com/office/drawing/2014/main" id="{7F2D1E8A-C4C5-4703-9592-7B7E0E539DE5}"/>
              </a:ext>
            </a:extLst>
          </p:cNvPr>
          <p:cNvSpPr txBox="1"/>
          <p:nvPr/>
        </p:nvSpPr>
        <p:spPr>
          <a:xfrm>
            <a:off x="797501" y="264219"/>
            <a:ext cx="4393575" cy="1015663"/>
          </a:xfrm>
          <a:prstGeom prst="rect">
            <a:avLst/>
          </a:prstGeom>
          <a:noFill/>
        </p:spPr>
        <p:txBody>
          <a:bodyPr wrap="none" rtlCol="0">
            <a:spAutoFit/>
          </a:bodyPr>
          <a:lstStyle/>
          <a:p>
            <a:pPr algn="ctr"/>
            <a:r>
              <a:rPr lang="en-GB" sz="4000" b="1" dirty="0" err="1">
                <a:solidFill>
                  <a:srgbClr val="CC0066"/>
                </a:solidFill>
              </a:rPr>
              <a:t>JaiJagat</a:t>
            </a:r>
            <a:r>
              <a:rPr lang="en-GB" sz="4000" b="1" dirty="0">
                <a:solidFill>
                  <a:srgbClr val="CC0066"/>
                </a:solidFill>
              </a:rPr>
              <a:t> 2020-2030</a:t>
            </a:r>
          </a:p>
          <a:p>
            <a:pPr algn="ctr"/>
            <a:r>
              <a:rPr lang="en-GB" sz="2000" b="1" i="1" dirty="0">
                <a:solidFill>
                  <a:srgbClr val="CC0066"/>
                </a:solidFill>
              </a:rPr>
              <a:t>https://www.jaijagatinternational.org/</a:t>
            </a:r>
          </a:p>
        </p:txBody>
      </p:sp>
      <p:sp>
        <p:nvSpPr>
          <p:cNvPr id="16" name="TextBox 15">
            <a:extLst>
              <a:ext uri="{FF2B5EF4-FFF2-40B4-BE49-F238E27FC236}">
                <a16:creationId xmlns:a16="http://schemas.microsoft.com/office/drawing/2014/main" id="{F782F41E-196D-4CE0-B397-2357F78CBBC9}"/>
              </a:ext>
            </a:extLst>
          </p:cNvPr>
          <p:cNvSpPr txBox="1"/>
          <p:nvPr/>
        </p:nvSpPr>
        <p:spPr>
          <a:xfrm>
            <a:off x="6514640" y="5085135"/>
            <a:ext cx="5331282" cy="1429622"/>
          </a:xfrm>
          <a:prstGeom prst="rect">
            <a:avLst/>
          </a:prstGeom>
          <a:noFill/>
          <a:ln>
            <a:solidFill>
              <a:schemeClr val="tx1"/>
            </a:solidFill>
          </a:ln>
        </p:spPr>
        <p:txBody>
          <a:bodyPr wrap="square">
            <a:spAutoFit/>
          </a:bodyPr>
          <a:lstStyle/>
          <a:p>
            <a:pPr marL="342900" indent="-342900">
              <a:lnSpc>
                <a:spcPct val="110000"/>
              </a:lnSpc>
              <a:spcBef>
                <a:spcPts val="600"/>
              </a:spcBef>
              <a:spcAft>
                <a:spcPts val="600"/>
              </a:spcAft>
              <a:buFont typeface="Arial" panose="020B0604020202020204" pitchFamily="34" charset="0"/>
              <a:buChar char="•"/>
            </a:pPr>
            <a:r>
              <a:rPr lang="en-GB" sz="2000" dirty="0"/>
              <a:t>Jai Jagat 2020 UK </a:t>
            </a:r>
            <a:r>
              <a:rPr lang="en-GB" sz="2000" dirty="0">
                <a:effectLst/>
              </a:rPr>
              <a:t>is part of a European network supporting Jai Jagat 2020.  It works closely with QSAIG and is </a:t>
            </a:r>
            <a:r>
              <a:rPr lang="en-GB" sz="2000" dirty="0">
                <a:effectLst/>
                <a:latin typeface="Calibri" panose="020F0502020204030204" pitchFamily="34" charset="0"/>
                <a:ea typeface="SimSun" panose="02010600030101010101" pitchFamily="2" charset="-122"/>
                <a:cs typeface="Times New Roman" panose="02020603050405020304" pitchFamily="18" charset="0"/>
              </a:rPr>
              <a:t>recognised as a ‘concern’ by Stourbridge Quaker Meeting</a:t>
            </a:r>
            <a:endParaRPr lang="en-GB" sz="2000" dirty="0"/>
          </a:p>
        </p:txBody>
      </p:sp>
      <p:sp>
        <p:nvSpPr>
          <p:cNvPr id="17" name="TextBox 16">
            <a:extLst>
              <a:ext uri="{FF2B5EF4-FFF2-40B4-BE49-F238E27FC236}">
                <a16:creationId xmlns:a16="http://schemas.microsoft.com/office/drawing/2014/main" id="{5C64F959-2D30-4B2A-9AA0-ACB0B5865C5E}"/>
              </a:ext>
            </a:extLst>
          </p:cNvPr>
          <p:cNvSpPr txBox="1"/>
          <p:nvPr/>
        </p:nvSpPr>
        <p:spPr>
          <a:xfrm>
            <a:off x="7134442" y="264220"/>
            <a:ext cx="3704156" cy="1015663"/>
          </a:xfrm>
          <a:prstGeom prst="rect">
            <a:avLst/>
          </a:prstGeom>
          <a:noFill/>
        </p:spPr>
        <p:txBody>
          <a:bodyPr wrap="none" rtlCol="0">
            <a:spAutoFit/>
          </a:bodyPr>
          <a:lstStyle/>
          <a:p>
            <a:pPr algn="ctr"/>
            <a:r>
              <a:rPr lang="en-GB" sz="4000" b="1" dirty="0" err="1">
                <a:solidFill>
                  <a:srgbClr val="CC0066"/>
                </a:solidFill>
              </a:rPr>
              <a:t>JaiJagat</a:t>
            </a:r>
            <a:r>
              <a:rPr lang="en-GB" sz="4000" b="1" dirty="0">
                <a:solidFill>
                  <a:srgbClr val="CC0066"/>
                </a:solidFill>
              </a:rPr>
              <a:t> 2020 UK</a:t>
            </a:r>
          </a:p>
          <a:p>
            <a:pPr algn="ctr"/>
            <a:r>
              <a:rPr lang="en-GB" sz="2000" b="1" i="1" dirty="0">
                <a:solidFill>
                  <a:srgbClr val="CC0066"/>
                </a:solidFill>
              </a:rPr>
              <a:t>https://jaijagat2020.co.uk/</a:t>
            </a:r>
          </a:p>
        </p:txBody>
      </p:sp>
      <p:pic>
        <p:nvPicPr>
          <p:cNvPr id="4" name="Picture 3" descr="A group of people posing for a photo&#10;&#10;Description automatically generated">
            <a:extLst>
              <a:ext uri="{FF2B5EF4-FFF2-40B4-BE49-F238E27FC236}">
                <a16:creationId xmlns:a16="http://schemas.microsoft.com/office/drawing/2014/main" id="{9554177C-AB54-4B5B-9EC0-CDD88725E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477" y="1402521"/>
            <a:ext cx="5324522" cy="3679067"/>
          </a:xfrm>
          <a:prstGeom prst="rect">
            <a:avLst/>
          </a:prstGeom>
          <a:ln>
            <a:solidFill>
              <a:schemeClr val="tx1"/>
            </a:solidFill>
          </a:ln>
        </p:spPr>
      </p:pic>
    </p:spTree>
    <p:extLst>
      <p:ext uri="{BB962C8B-B14F-4D97-AF65-F5344CB8AC3E}">
        <p14:creationId xmlns:p14="http://schemas.microsoft.com/office/powerpoint/2010/main" val="352417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BEE7B6-410E-43D6-9537-EA6047CE1468}"/>
              </a:ext>
            </a:extLst>
          </p:cNvPr>
          <p:cNvSpPr>
            <a:spLocks noGrp="1"/>
          </p:cNvSpPr>
          <p:nvPr>
            <p:ph type="sldNum" sz="quarter" idx="12"/>
          </p:nvPr>
        </p:nvSpPr>
        <p:spPr/>
        <p:txBody>
          <a:bodyPr/>
          <a:lstStyle/>
          <a:p>
            <a:fld id="{1881A0BF-B3D6-4E0F-AB7B-06DFC0C2B2B1}" type="slidenum">
              <a:rPr lang="en-GB" smtClean="0"/>
              <a:t>13</a:t>
            </a:fld>
            <a:endParaRPr lang="en-GB"/>
          </a:p>
        </p:txBody>
      </p:sp>
      <p:sp>
        <p:nvSpPr>
          <p:cNvPr id="5" name="TextBox 4">
            <a:extLst>
              <a:ext uri="{FF2B5EF4-FFF2-40B4-BE49-F238E27FC236}">
                <a16:creationId xmlns:a16="http://schemas.microsoft.com/office/drawing/2014/main" id="{4A1BCA0E-F6A2-4126-8533-46516ED94A72}"/>
              </a:ext>
            </a:extLst>
          </p:cNvPr>
          <p:cNvSpPr txBox="1"/>
          <p:nvPr/>
        </p:nvSpPr>
        <p:spPr>
          <a:xfrm>
            <a:off x="4468651" y="221425"/>
            <a:ext cx="7601429" cy="3059171"/>
          </a:xfrm>
          <a:prstGeom prst="rect">
            <a:avLst/>
          </a:prstGeom>
          <a:noFill/>
          <a:ln>
            <a:solidFill>
              <a:schemeClr val="tx1"/>
            </a:solidFill>
          </a:ln>
        </p:spPr>
        <p:txBody>
          <a:bodyPr wrap="square">
            <a:spAutoFit/>
          </a:bodyPr>
          <a:lstStyle/>
          <a:p>
            <a:pPr>
              <a:spcAft>
                <a:spcPts val="1800"/>
              </a:spcAft>
            </a:pPr>
            <a:r>
              <a:rPr lang="en-GB" sz="4000" b="1" dirty="0">
                <a:solidFill>
                  <a:srgbClr val="CC0066"/>
                </a:solidFill>
                <a:effectLst/>
                <a:latin typeface="Calibri" panose="020F0502020204030204" pitchFamily="34" charset="0"/>
                <a:ea typeface="SimSun" panose="02010600030101010101" pitchFamily="2" charset="-122"/>
              </a:rPr>
              <a:t>TAMWED</a:t>
            </a:r>
            <a:r>
              <a:rPr lang="en-GB" sz="2000" b="1" dirty="0">
                <a:solidFill>
                  <a:srgbClr val="1F497D"/>
                </a:solidFill>
                <a:effectLst/>
                <a:latin typeface="Calibri" panose="020F0502020204030204" pitchFamily="34" charset="0"/>
                <a:ea typeface="SimSun" panose="02010600030101010101" pitchFamily="2" charset="-122"/>
              </a:rPr>
              <a:t> </a:t>
            </a:r>
            <a:r>
              <a:rPr lang="en-GB" sz="2400" b="1" dirty="0">
                <a:solidFill>
                  <a:srgbClr val="CC0066"/>
                </a:solidFill>
                <a:effectLst/>
                <a:latin typeface="Calibri" panose="020F0502020204030204" pitchFamily="34" charset="0"/>
                <a:ea typeface="SimSun" panose="02010600030101010101" pitchFamily="2" charset="-122"/>
              </a:rPr>
              <a:t>associated with the ISLAND Trust, </a:t>
            </a:r>
            <a:r>
              <a:rPr lang="en-GB" sz="2400" b="1" dirty="0" err="1">
                <a:solidFill>
                  <a:srgbClr val="CC0066"/>
                </a:solidFill>
                <a:effectLst/>
                <a:latin typeface="Calibri" panose="020F0502020204030204" pitchFamily="34" charset="0"/>
                <a:ea typeface="SimSun" panose="02010600030101010101" pitchFamily="2" charset="-122"/>
              </a:rPr>
              <a:t>Nilgiri</a:t>
            </a:r>
            <a:r>
              <a:rPr lang="en-GB" sz="2400" b="1" dirty="0">
                <a:solidFill>
                  <a:srgbClr val="CC0066"/>
                </a:solidFill>
                <a:effectLst/>
                <a:latin typeface="Calibri" panose="020F0502020204030204" pitchFamily="34" charset="0"/>
                <a:ea typeface="SimSun" panose="02010600030101010101" pitchFamily="2" charset="-122"/>
              </a:rPr>
              <a:t> Hills, South India     </a:t>
            </a:r>
            <a:r>
              <a:rPr lang="en-GB" sz="2000" b="1" dirty="0">
                <a:solidFill>
                  <a:srgbClr val="CC0066"/>
                </a:solidFill>
                <a:effectLst/>
                <a:latin typeface="Calibri" panose="020F0502020204030204" pitchFamily="34" charset="0"/>
                <a:ea typeface="SimSun" panose="02010600030101010101" pitchFamily="2" charset="-122"/>
              </a:rPr>
              <a:t> </a:t>
            </a:r>
            <a:r>
              <a:rPr lang="en-GB" sz="2000" b="1" i="1" u="sng" dirty="0">
                <a:solidFill>
                  <a:srgbClr val="CC0066"/>
                </a:solidFill>
                <a:effectLst/>
                <a:latin typeface="Calibri" panose="020F0502020204030204" pitchFamily="34" charset="0"/>
                <a:ea typeface="SimSun" panose="02010600030101010101" pitchFamily="2" charset="-122"/>
                <a:hlinkClick r:id="rId2">
                  <a:extLst>
                    <a:ext uri="{A12FA001-AC4F-418D-AE19-62706E023703}">
                      <ahyp:hlinkClr xmlns:ahyp="http://schemas.microsoft.com/office/drawing/2018/hyperlinkcolor" val="tx"/>
                    </a:ext>
                  </a:extLst>
                </a:hlinkClick>
              </a:rPr>
              <a:t>www.tamwed.org</a:t>
            </a:r>
            <a:endParaRPr lang="en-GB" sz="2000" b="1" i="1" dirty="0">
              <a:solidFill>
                <a:srgbClr val="CC0066"/>
              </a:solidFill>
              <a:effectLst/>
              <a:latin typeface="Times New Roman" panose="02020603050405020304" pitchFamily="18" charset="0"/>
              <a:ea typeface="SimSun" panose="02010600030101010101" pitchFamily="2" charset="-122"/>
            </a:endParaRPr>
          </a:p>
          <a:p>
            <a:pPr>
              <a:lnSpc>
                <a:spcPct val="110000"/>
              </a:lnSpc>
              <a:spcBef>
                <a:spcPts val="600"/>
              </a:spcBef>
              <a:spcAft>
                <a:spcPts val="600"/>
              </a:spcAft>
            </a:pPr>
            <a:r>
              <a:rPr lang="en-GB" sz="2000" b="1" dirty="0">
                <a:effectLst/>
                <a:latin typeface="Calibri" panose="020F0502020204030204" pitchFamily="34" charset="0"/>
                <a:ea typeface="SimSun" panose="02010600030101010101" pitchFamily="2" charset="-122"/>
              </a:rPr>
              <a:t>TAMWED </a:t>
            </a:r>
            <a:r>
              <a:rPr lang="en-GB" sz="2000" b="1" i="1" dirty="0">
                <a:effectLst/>
                <a:latin typeface="Calibri" panose="020F0502020204030204" pitchFamily="34" charset="0"/>
                <a:ea typeface="SimSun" panose="02010600030101010101" pitchFamily="2" charset="-122"/>
              </a:rPr>
              <a:t>(Tamil Nadu, West Devon) </a:t>
            </a:r>
            <a:r>
              <a:rPr lang="en-GB" sz="2000" dirty="0">
                <a:effectLst/>
                <a:latin typeface="Calibri" panose="020F0502020204030204" pitchFamily="34" charset="0"/>
                <a:ea typeface="SimSun" panose="02010600030101010101" pitchFamily="2" charset="-122"/>
              </a:rPr>
              <a:t>is a small charity set up by people in Devon and Cornwall with long-established links to communities in South India.  Its current partnership is with the ISLAND Trust </a:t>
            </a:r>
            <a:r>
              <a:rPr lang="en-GB" sz="2000" b="1" dirty="0">
                <a:solidFill>
                  <a:srgbClr val="CC0066"/>
                </a:solidFill>
                <a:effectLst/>
                <a:latin typeface="Calibri" panose="020F0502020204030204" pitchFamily="34" charset="0"/>
                <a:ea typeface="SimSun" panose="02010600030101010101" pitchFamily="2" charset="-122"/>
              </a:rPr>
              <a:t>(</a:t>
            </a:r>
            <a:r>
              <a:rPr lang="en-GB" sz="2000" b="1" u="sng" dirty="0">
                <a:solidFill>
                  <a:srgbClr val="CC0066"/>
                </a:solidFill>
                <a:effectLst/>
                <a:latin typeface="Calibri" panose="020F0502020204030204" pitchFamily="34" charset="0"/>
                <a:ea typeface="SimSun" panose="02010600030101010101" pitchFamily="2" charset="-122"/>
                <a:hlinkClick r:id="rId3">
                  <a:extLst>
                    <a:ext uri="{A12FA001-AC4F-418D-AE19-62706E023703}">
                      <ahyp:hlinkClr xmlns:ahyp="http://schemas.microsoft.com/office/drawing/2018/hyperlinkcolor" val="tx"/>
                    </a:ext>
                  </a:extLst>
                </a:hlinkClick>
              </a:rPr>
              <a:t>http://islandtrust.org.in/</a:t>
            </a:r>
            <a:r>
              <a:rPr lang="en-GB" sz="2000" b="1" dirty="0">
                <a:solidFill>
                  <a:srgbClr val="CC0066"/>
                </a:solidFill>
                <a:effectLst/>
                <a:latin typeface="Calibri" panose="020F0502020204030204" pitchFamily="34" charset="0"/>
                <a:ea typeface="SimSun" panose="02010600030101010101" pitchFamily="2" charset="-122"/>
              </a:rPr>
              <a:t>)</a:t>
            </a:r>
            <a:r>
              <a:rPr lang="en-GB" sz="2000" b="1" dirty="0">
                <a:solidFill>
                  <a:srgbClr val="CC0066"/>
                </a:solidFill>
                <a:latin typeface="Calibri" panose="020F0502020204030204" pitchFamily="34" charset="0"/>
                <a:ea typeface="SimSun" panose="02010600030101010101" pitchFamily="2" charset="-122"/>
              </a:rPr>
              <a:t>, </a:t>
            </a:r>
            <a:r>
              <a:rPr lang="en-GB" sz="2000" dirty="0">
                <a:effectLst/>
                <a:latin typeface="Calibri" panose="020F0502020204030204" pitchFamily="34" charset="0"/>
                <a:ea typeface="SimSun" panose="02010600030101010101" pitchFamily="2" charset="-122"/>
              </a:rPr>
              <a:t>an NGO that works with tribal people on health, human rights and other issues in the </a:t>
            </a:r>
            <a:r>
              <a:rPr lang="en-GB" sz="2000" dirty="0" err="1">
                <a:effectLst/>
                <a:latin typeface="Calibri" panose="020F0502020204030204" pitchFamily="34" charset="0"/>
                <a:ea typeface="SimSun" panose="02010600030101010101" pitchFamily="2" charset="-122"/>
              </a:rPr>
              <a:t>Nilgiri</a:t>
            </a:r>
            <a:r>
              <a:rPr lang="en-GB" sz="2000" dirty="0">
                <a:effectLst/>
                <a:latin typeface="Calibri" panose="020F0502020204030204" pitchFamily="34" charset="0"/>
                <a:ea typeface="SimSun" panose="02010600030101010101" pitchFamily="2" charset="-122"/>
              </a:rPr>
              <a:t> Hills of South India.  </a:t>
            </a:r>
            <a:endParaRPr lang="en-GB" sz="2000" dirty="0">
              <a:effectLst/>
              <a:latin typeface="Times New Roman" panose="02020603050405020304" pitchFamily="18" charset="0"/>
              <a:ea typeface="SimSun" panose="02010600030101010101" pitchFamily="2" charset="-122"/>
            </a:endParaRPr>
          </a:p>
        </p:txBody>
      </p:sp>
      <p:sp>
        <p:nvSpPr>
          <p:cNvPr id="7" name="TextBox 6">
            <a:extLst>
              <a:ext uri="{FF2B5EF4-FFF2-40B4-BE49-F238E27FC236}">
                <a16:creationId xmlns:a16="http://schemas.microsoft.com/office/drawing/2014/main" id="{8B2655B6-0C50-47E8-A61E-63E8BE6E836B}"/>
              </a:ext>
            </a:extLst>
          </p:cNvPr>
          <p:cNvSpPr txBox="1"/>
          <p:nvPr/>
        </p:nvSpPr>
        <p:spPr>
          <a:xfrm>
            <a:off x="242091" y="3582485"/>
            <a:ext cx="11827989" cy="3107004"/>
          </a:xfrm>
          <a:prstGeom prst="rect">
            <a:avLst/>
          </a:prstGeom>
          <a:noFill/>
          <a:ln>
            <a:solidFill>
              <a:schemeClr val="tx1"/>
            </a:solidFill>
          </a:ln>
        </p:spPr>
        <p:txBody>
          <a:bodyPr wrap="square">
            <a:spAutoFit/>
          </a:bodyPr>
          <a:lstStyle/>
          <a:p>
            <a:pPr algn="ctr"/>
            <a:r>
              <a:rPr lang="en-GB" sz="4000" b="1" dirty="0">
                <a:solidFill>
                  <a:srgbClr val="CC0066"/>
                </a:solidFill>
                <a:effectLst/>
                <a:latin typeface="Calibri" panose="020F0502020204030204" pitchFamily="34" charset="0"/>
                <a:ea typeface="SimSun" panose="02010600030101010101" pitchFamily="2" charset="-122"/>
              </a:rPr>
              <a:t>Indra Congress </a:t>
            </a:r>
            <a:r>
              <a:rPr lang="en-GB" sz="2400" b="1" dirty="0">
                <a:solidFill>
                  <a:srgbClr val="CC0066"/>
                </a:solidFill>
                <a:effectLst/>
                <a:latin typeface="Calibri" panose="020F0502020204030204" pitchFamily="34" charset="0"/>
                <a:ea typeface="SimSun" panose="02010600030101010101" pitchFamily="2" charset="-122"/>
              </a:rPr>
              <a:t>and the Study Hall Foundation (SHEF), Lucknow, India </a:t>
            </a:r>
            <a:r>
              <a:rPr lang="en-GB" sz="2000" b="1" i="1" u="sng" dirty="0">
                <a:solidFill>
                  <a:srgbClr val="CC0066"/>
                </a:solidFill>
                <a:effectLst/>
                <a:latin typeface="Calibri" panose="020F0502020204030204" pitchFamily="34" charset="0"/>
                <a:ea typeface="SimSun" panose="02010600030101010101" pitchFamily="2" charset="-122"/>
                <a:hlinkClick r:id="rId4">
                  <a:extLst>
                    <a:ext uri="{A12FA001-AC4F-418D-AE19-62706E023703}">
                      <ahyp:hlinkClr xmlns:ahyp="http://schemas.microsoft.com/office/drawing/2018/hyperlinkcolor" val="tx"/>
                    </a:ext>
                  </a:extLst>
                </a:hlinkClick>
              </a:rPr>
              <a:t>www.theindracongress.com</a:t>
            </a:r>
            <a:r>
              <a:rPr lang="en-GB" sz="2000" b="1" i="1" dirty="0">
                <a:solidFill>
                  <a:srgbClr val="CC0066"/>
                </a:solidFill>
                <a:effectLst/>
                <a:latin typeface="Calibri" panose="020F0502020204030204" pitchFamily="34" charset="0"/>
                <a:ea typeface="SimSun" panose="02010600030101010101" pitchFamily="2" charset="-122"/>
              </a:rPr>
              <a:t> 		      </a:t>
            </a:r>
            <a:r>
              <a:rPr lang="en-GB" sz="2000" b="1" u="sng" dirty="0">
                <a:solidFill>
                  <a:srgbClr val="CC0066"/>
                </a:solidFill>
                <a:effectLst/>
                <a:latin typeface="Calibri" panose="020F0502020204030204" pitchFamily="34" charset="0"/>
                <a:ea typeface="SimSun" panose="02010600030101010101" pitchFamily="2" charset="-122"/>
                <a:hlinkClick r:id="rId5">
                  <a:extLst>
                    <a:ext uri="{A12FA001-AC4F-418D-AE19-62706E023703}">
                      <ahyp:hlinkClr xmlns:ahyp="http://schemas.microsoft.com/office/drawing/2018/hyperlinkcolor" val="tx"/>
                    </a:ext>
                  </a:extLst>
                </a:hlinkClick>
              </a:rPr>
              <a:t>http://www.studyhallfoundation.org/index.php</a:t>
            </a:r>
            <a:r>
              <a:rPr lang="en-GB" sz="2000" b="1" dirty="0">
                <a:solidFill>
                  <a:srgbClr val="CC0066"/>
                </a:solidFill>
                <a:effectLst/>
                <a:latin typeface="Calibri" panose="020F0502020204030204" pitchFamily="34" charset="0"/>
                <a:ea typeface="SimSun" panose="02010600030101010101" pitchFamily="2" charset="-122"/>
              </a:rPr>
              <a:t> </a:t>
            </a:r>
            <a:endParaRPr lang="en-GB" sz="2000" b="1" i="1" dirty="0">
              <a:solidFill>
                <a:srgbClr val="CC0066"/>
              </a:solidFill>
              <a:effectLst/>
              <a:latin typeface="Times New Roman" panose="02020603050405020304" pitchFamily="18" charset="0"/>
              <a:ea typeface="SimSun" panose="02010600030101010101" pitchFamily="2" charset="-122"/>
            </a:endParaRPr>
          </a:p>
          <a:p>
            <a:pPr>
              <a:lnSpc>
                <a:spcPct val="110000"/>
              </a:lnSpc>
              <a:spcBef>
                <a:spcPts val="600"/>
              </a:spcBef>
              <a:spcAft>
                <a:spcPts val="600"/>
              </a:spcAft>
            </a:pPr>
            <a:r>
              <a:rPr lang="en-GB" sz="2000" dirty="0">
                <a:effectLst/>
                <a:latin typeface="Calibri" panose="020F0502020204030204" pitchFamily="34" charset="0"/>
                <a:ea typeface="SimSun" panose="02010600030101010101" pitchFamily="2" charset="-122"/>
              </a:rPr>
              <a:t>Quakers in Tavistock actively support the </a:t>
            </a:r>
            <a:r>
              <a:rPr lang="en-GB" sz="2000" b="1" dirty="0">
                <a:effectLst/>
                <a:latin typeface="Calibri" panose="020F0502020204030204" pitchFamily="34" charset="0"/>
                <a:ea typeface="SimSun" panose="02010600030101010101" pitchFamily="2" charset="-122"/>
              </a:rPr>
              <a:t>Indra Congress</a:t>
            </a:r>
            <a:r>
              <a:rPr lang="en-GB" sz="2000" dirty="0">
                <a:effectLst/>
                <a:latin typeface="Calibri" panose="020F0502020204030204" pitchFamily="34" charset="0"/>
                <a:ea typeface="SimSun" panose="02010600030101010101" pitchFamily="2" charset="-122"/>
              </a:rPr>
              <a:t> (International Development of Reconciliation through the Arts), a global network of young people, artists and educators using the arts for reconciliation and conflict transformation.  Indra groups in the UK and worldwide undertake creative projects on issues such as bullying, racism, inter-communal tension or inter-generational misunderstanding. </a:t>
            </a:r>
            <a:r>
              <a:rPr lang="en-GB" sz="2000" dirty="0">
                <a:effectLst/>
                <a:latin typeface="Calibri" panose="020F0502020204030204" pitchFamily="34" charset="0"/>
                <a:ea typeface="SimSun" panose="02010600030101010101" pitchFamily="2" charset="-122"/>
                <a:cs typeface="Times New Roman" panose="02020603050405020304" pitchFamily="18" charset="0"/>
              </a:rPr>
              <a:t>The Indian partner in the Indra Congress is the </a:t>
            </a:r>
            <a:r>
              <a:rPr lang="en-GB" sz="2000" b="1" dirty="0">
                <a:effectLst/>
                <a:latin typeface="Calibri" panose="020F0502020204030204" pitchFamily="34" charset="0"/>
                <a:ea typeface="SimSun" panose="02010600030101010101" pitchFamily="2" charset="-122"/>
                <a:cs typeface="Times New Roman" panose="02020603050405020304" pitchFamily="18" charset="0"/>
              </a:rPr>
              <a:t>Study Hall Educational Foundation (SHEF)</a:t>
            </a:r>
            <a:r>
              <a:rPr lang="en-GB" sz="2000" dirty="0">
                <a:effectLst/>
                <a:latin typeface="Calibri" panose="020F0502020204030204" pitchFamily="34" charset="0"/>
                <a:ea typeface="SimSun" panose="02010600030101010101" pitchFamily="2" charset="-122"/>
                <a:cs typeface="Times New Roman" panose="02020603050405020304" pitchFamily="18" charset="0"/>
              </a:rPr>
              <a:t>, a formidable contributor to social justice in India.  Established in Lucknow in 1994, its objective is imparting quality education to children. </a:t>
            </a:r>
            <a:endParaRPr lang="en-GB" sz="2000" b="1" dirty="0">
              <a:solidFill>
                <a:srgbClr val="CC0066"/>
              </a:solidFill>
            </a:endParaRPr>
          </a:p>
        </p:txBody>
      </p:sp>
      <p:pic>
        <p:nvPicPr>
          <p:cNvPr id="4" name="Picture 3" descr="A picture containing outdoor, person, grass&#10;&#10;Description automatically generated">
            <a:extLst>
              <a:ext uri="{FF2B5EF4-FFF2-40B4-BE49-F238E27FC236}">
                <a16:creationId xmlns:a16="http://schemas.microsoft.com/office/drawing/2014/main" id="{A7CBF41A-F06A-462B-96B7-047B8E88E2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091" y="221425"/>
            <a:ext cx="4102891" cy="3077168"/>
          </a:xfrm>
          <a:prstGeom prst="rect">
            <a:avLst/>
          </a:prstGeom>
          <a:ln>
            <a:solidFill>
              <a:schemeClr val="tx1"/>
            </a:solidFill>
          </a:ln>
        </p:spPr>
      </p:pic>
    </p:spTree>
    <p:extLst>
      <p:ext uri="{BB962C8B-B14F-4D97-AF65-F5344CB8AC3E}">
        <p14:creationId xmlns:p14="http://schemas.microsoft.com/office/powerpoint/2010/main" val="302850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1FD1C-0BBD-417D-8586-22F3FB7AFA3D}"/>
              </a:ext>
            </a:extLst>
          </p:cNvPr>
          <p:cNvSpPr>
            <a:spLocks noGrp="1"/>
          </p:cNvSpPr>
          <p:nvPr>
            <p:ph type="sldNum" sz="quarter" idx="12"/>
          </p:nvPr>
        </p:nvSpPr>
        <p:spPr/>
        <p:txBody>
          <a:bodyPr/>
          <a:lstStyle/>
          <a:p>
            <a:fld id="{1881A0BF-B3D6-4E0F-AB7B-06DFC0C2B2B1}" type="slidenum">
              <a:rPr lang="en-GB" smtClean="0"/>
              <a:t>14</a:t>
            </a:fld>
            <a:endParaRPr lang="en-GB"/>
          </a:p>
        </p:txBody>
      </p:sp>
      <p:pic>
        <p:nvPicPr>
          <p:cNvPr id="6" name="Picture 5" descr="A picture containing train, factory, track, outdoor&#10;&#10;Description automatically generated">
            <a:extLst>
              <a:ext uri="{FF2B5EF4-FFF2-40B4-BE49-F238E27FC236}">
                <a16:creationId xmlns:a16="http://schemas.microsoft.com/office/drawing/2014/main" id="{B951D0E0-0547-4274-84F1-7B1DB4BBF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920" y="181303"/>
            <a:ext cx="7841916" cy="3920958"/>
          </a:xfrm>
          <a:prstGeom prst="rect">
            <a:avLst/>
          </a:prstGeom>
          <a:ln>
            <a:solidFill>
              <a:schemeClr val="tx1"/>
            </a:solidFill>
          </a:ln>
        </p:spPr>
      </p:pic>
      <p:sp>
        <p:nvSpPr>
          <p:cNvPr id="7" name="TextBox 6">
            <a:extLst>
              <a:ext uri="{FF2B5EF4-FFF2-40B4-BE49-F238E27FC236}">
                <a16:creationId xmlns:a16="http://schemas.microsoft.com/office/drawing/2014/main" id="{FF869DC8-B0A5-43FC-97A9-9B033EA516A5}"/>
              </a:ext>
            </a:extLst>
          </p:cNvPr>
          <p:cNvSpPr txBox="1"/>
          <p:nvPr/>
        </p:nvSpPr>
        <p:spPr>
          <a:xfrm>
            <a:off x="428324" y="181303"/>
            <a:ext cx="3635676" cy="3920958"/>
          </a:xfrm>
          <a:prstGeom prst="rect">
            <a:avLst/>
          </a:prstGeom>
          <a:noFill/>
          <a:ln>
            <a:solidFill>
              <a:schemeClr val="tx1"/>
            </a:solidFill>
          </a:ln>
        </p:spPr>
        <p:txBody>
          <a:bodyPr wrap="square">
            <a:noAutofit/>
          </a:bodyPr>
          <a:lstStyle/>
          <a:p>
            <a:pPr>
              <a:spcBef>
                <a:spcPts val="600"/>
              </a:spcBef>
              <a:spcAft>
                <a:spcPts val="1800"/>
              </a:spcAft>
            </a:pPr>
            <a:r>
              <a:rPr lang="en-GB" sz="4000" b="1" dirty="0">
                <a:solidFill>
                  <a:srgbClr val="CC0066"/>
                </a:solidFill>
                <a:effectLst/>
                <a:latin typeface="Arial" panose="020B0604020202020204" pitchFamily="34" charset="0"/>
                <a:ea typeface="SimSun" panose="02010600030101010101" pitchFamily="2" charset="-122"/>
                <a:cs typeface="Arial" panose="020B0604020202020204" pitchFamily="34" charset="0"/>
              </a:rPr>
              <a:t>Action for Bhopal</a:t>
            </a:r>
          </a:p>
          <a:p>
            <a:pPr>
              <a:spcAft>
                <a:spcPts val="300"/>
              </a:spcAft>
            </a:pPr>
            <a:r>
              <a:rPr lang="en-GB" sz="2000" b="1" i="1" u="sng" dirty="0">
                <a:solidFill>
                  <a:srgbClr val="CC0066"/>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www.actionforbhopal.org</a:t>
            </a:r>
            <a:endParaRPr lang="en-GB" sz="2000" b="1" dirty="0">
              <a:solidFill>
                <a:srgbClr val="CC0066"/>
              </a:solidFill>
              <a:effectLst/>
              <a:latin typeface="Arial" panose="020B0604020202020204" pitchFamily="34" charset="0"/>
              <a:ea typeface="SimSun" panose="02010600030101010101" pitchFamily="2" charset="-122"/>
              <a:cs typeface="Arial" panose="020B0604020202020204" pitchFamily="34" charset="0"/>
            </a:endParaRPr>
          </a:p>
          <a:p>
            <a:pPr>
              <a:spcAft>
                <a:spcPts val="300"/>
              </a:spcAft>
            </a:pPr>
            <a:endParaRPr lang="en-GB" sz="1800" i="1" dirty="0">
              <a:effectLst/>
              <a:latin typeface="Arial" panose="020B0604020202020204" pitchFamily="34" charset="0"/>
              <a:ea typeface="SimSun" panose="02010600030101010101" pitchFamily="2" charset="-122"/>
            </a:endParaRPr>
          </a:p>
          <a:p>
            <a:pPr>
              <a:spcAft>
                <a:spcPts val="300"/>
              </a:spcAft>
            </a:pPr>
            <a:r>
              <a:rPr lang="en-GB" sz="1800" i="1" dirty="0">
                <a:effectLst/>
                <a:latin typeface="Arial" panose="020B0604020202020204" pitchFamily="34" charset="0"/>
                <a:ea typeface="SimSun" panose="02010600030101010101" pitchFamily="2" charset="-122"/>
              </a:rPr>
              <a:t>A Quaker-initiated group working for justice and a clean-up in Bhopal</a:t>
            </a:r>
            <a:endParaRPr lang="en-GB" sz="18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AB4A0B57-D9C8-41F8-B6FB-4AD33BB2657A}"/>
              </a:ext>
            </a:extLst>
          </p:cNvPr>
          <p:cNvSpPr txBox="1"/>
          <p:nvPr/>
        </p:nvSpPr>
        <p:spPr>
          <a:xfrm>
            <a:off x="428324" y="4131599"/>
            <a:ext cx="11599512" cy="2589876"/>
          </a:xfrm>
          <a:prstGeom prst="rect">
            <a:avLst/>
          </a:prstGeom>
          <a:noFill/>
        </p:spPr>
        <p:txBody>
          <a:bodyPr wrap="square">
            <a:spAutoFit/>
          </a:bodyPr>
          <a:lstStyle/>
          <a:p>
            <a:pPr>
              <a:lnSpc>
                <a:spcPct val="110000"/>
              </a:lnSpc>
              <a:spcBef>
                <a:spcPts val="600"/>
              </a:spcBef>
              <a:spcAft>
                <a:spcPts val="600"/>
              </a:spcAft>
            </a:pPr>
            <a:r>
              <a:rPr lang="en-GB" sz="2000" dirty="0">
                <a:effectLst/>
                <a:latin typeface="Arial" panose="020B0604020202020204" pitchFamily="34" charset="0"/>
                <a:ea typeface="Times New Roman" panose="02020603050405020304" pitchFamily="18" charset="0"/>
              </a:rPr>
              <a:t>Action for Bhopal is a small but growing group, with members in the UK and Germany.  It joins other organizations such as the </a:t>
            </a:r>
            <a:r>
              <a:rPr lang="en-GB" sz="2000" b="1" dirty="0">
                <a:solidFill>
                  <a:srgbClr val="CC0066"/>
                </a:solidFill>
                <a:effectLst/>
                <a:latin typeface="Arial" panose="020B0604020202020204" pitchFamily="34" charset="0"/>
                <a:ea typeface="Times New Roman" panose="02020603050405020304" pitchFamily="18" charset="0"/>
              </a:rPr>
              <a:t>Bhopal Medical Appeal (UK) – </a:t>
            </a:r>
            <a:r>
              <a:rPr lang="en-GB" sz="2000" i="1" dirty="0">
                <a:solidFill>
                  <a:srgbClr val="CC006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https://www.bhopal.org/</a:t>
            </a:r>
            <a:r>
              <a:rPr lang="en-GB" sz="2000" dirty="0">
                <a:solidFill>
                  <a:srgbClr val="CC0066"/>
                </a:solidFill>
                <a:latin typeface="Arial" panose="020B0604020202020204" pitchFamily="34" charset="0"/>
                <a:cs typeface="Arial" panose="020B0604020202020204" pitchFamily="34" charset="0"/>
              </a:rPr>
              <a:t>  </a:t>
            </a:r>
            <a:r>
              <a:rPr lang="en-GB" sz="2000" dirty="0"/>
              <a:t>and the </a:t>
            </a:r>
            <a:r>
              <a:rPr lang="en-GB" sz="2000" b="1" dirty="0">
                <a:solidFill>
                  <a:srgbClr val="CC0066"/>
                </a:solidFill>
                <a:effectLst/>
                <a:latin typeface="Arial" panose="020B0604020202020204" pitchFamily="34" charset="0"/>
                <a:ea typeface="Times New Roman" panose="02020603050405020304" pitchFamily="18" charset="0"/>
              </a:rPr>
              <a:t>International Campaign for Justice in Bhopal (USA) – </a:t>
            </a:r>
            <a:r>
              <a:rPr lang="en-GB" sz="2000" i="1" u="sng" dirty="0">
                <a:solidFill>
                  <a:srgbClr val="CC0066"/>
                </a:solidFill>
                <a:effectLst/>
                <a:latin typeface="Arial" panose="020B0604020202020204" pitchFamily="34" charset="0"/>
                <a:ea typeface="Times New Roman" panose="02020603050405020304" pitchFamily="18" charset="0"/>
              </a:rPr>
              <a:t>https://www.bhopal.net/</a:t>
            </a:r>
            <a:r>
              <a:rPr lang="en-GB" sz="2000" b="1" dirty="0">
                <a:solidFill>
                  <a:srgbClr val="CC0066"/>
                </a:solidFill>
                <a:effectLst/>
                <a:latin typeface="Arial" panose="020B0604020202020204" pitchFamily="34" charset="0"/>
                <a:ea typeface="Times New Roman" panose="02020603050405020304" pitchFamily="18" charset="0"/>
              </a:rPr>
              <a:t>  </a:t>
            </a:r>
            <a:r>
              <a:rPr lang="en-GB" sz="2000" dirty="0">
                <a:effectLst/>
                <a:latin typeface="Arial" panose="020B0604020202020204" pitchFamily="34" charset="0"/>
                <a:ea typeface="Times New Roman" panose="02020603050405020304" pitchFamily="18" charset="0"/>
              </a:rPr>
              <a:t>in working to ensure that pressure is brought to bear on the responsible corporations. </a:t>
            </a:r>
            <a:endParaRPr lang="en-GB" sz="2000" dirty="0">
              <a:effectLst/>
              <a:latin typeface="Times New Roman" panose="02020603050405020304" pitchFamily="18" charset="0"/>
              <a:ea typeface="SimSun" panose="02010600030101010101" pitchFamily="2" charset="-122"/>
            </a:endParaRPr>
          </a:p>
          <a:p>
            <a:pPr>
              <a:lnSpc>
                <a:spcPct val="110000"/>
              </a:lnSpc>
              <a:spcBef>
                <a:spcPts val="600"/>
              </a:spcBef>
              <a:spcAft>
                <a:spcPts val="600"/>
              </a:spcAft>
            </a:pPr>
            <a:r>
              <a:rPr lang="en-GB" sz="2000" dirty="0">
                <a:effectLst/>
                <a:latin typeface="Arial" panose="020B0604020202020204" pitchFamily="34" charset="0"/>
                <a:ea typeface="Times New Roman" panose="02020603050405020304" pitchFamily="18" charset="0"/>
              </a:rPr>
              <a:t>Action for Bhopal aims to keep Bhopal in the public eye, and encourage the company to make a new start by putting right what its predecessor did in the past as well as adopting 21</a:t>
            </a:r>
            <a:r>
              <a:rPr lang="en-GB" sz="2000" baseline="30000" dirty="0">
                <a:effectLst/>
                <a:latin typeface="Arial" panose="020B0604020202020204" pitchFamily="34" charset="0"/>
                <a:ea typeface="Times New Roman" panose="02020603050405020304" pitchFamily="18" charset="0"/>
              </a:rPr>
              <a:t>st</a:t>
            </a:r>
            <a:r>
              <a:rPr lang="en-GB" sz="2000" dirty="0">
                <a:effectLst/>
                <a:latin typeface="Arial" panose="020B0604020202020204" pitchFamily="34" charset="0"/>
                <a:ea typeface="Times New Roman" panose="02020603050405020304" pitchFamily="18" charset="0"/>
              </a:rPr>
              <a:t> Century environmental standards for the future</a:t>
            </a:r>
            <a:r>
              <a:rPr lang="en-GB" sz="2000" dirty="0">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197820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1FD1C-0BBD-417D-8586-22F3FB7AFA3D}"/>
              </a:ext>
            </a:extLst>
          </p:cNvPr>
          <p:cNvSpPr>
            <a:spLocks noGrp="1"/>
          </p:cNvSpPr>
          <p:nvPr>
            <p:ph type="sldNum" sz="quarter" idx="12"/>
          </p:nvPr>
        </p:nvSpPr>
        <p:spPr/>
        <p:txBody>
          <a:bodyPr/>
          <a:lstStyle/>
          <a:p>
            <a:fld id="{1881A0BF-B3D6-4E0F-AB7B-06DFC0C2B2B1}" type="slidenum">
              <a:rPr lang="en-GB" smtClean="0"/>
              <a:t>15</a:t>
            </a:fld>
            <a:endParaRPr lang="en-GB"/>
          </a:p>
        </p:txBody>
      </p:sp>
      <p:pic>
        <p:nvPicPr>
          <p:cNvPr id="5" name="Picture 4">
            <a:extLst>
              <a:ext uri="{FF2B5EF4-FFF2-40B4-BE49-F238E27FC236}">
                <a16:creationId xmlns:a16="http://schemas.microsoft.com/office/drawing/2014/main" id="{922D3DEF-706D-4EA1-A0CF-91C87BB8DFDF}"/>
              </a:ext>
            </a:extLst>
          </p:cNvPr>
          <p:cNvPicPr>
            <a:picLocks noChangeAspect="1"/>
          </p:cNvPicPr>
          <p:nvPr/>
        </p:nvPicPr>
        <p:blipFill>
          <a:blip r:embed="rId2"/>
          <a:stretch>
            <a:fillRect/>
          </a:stretch>
        </p:blipFill>
        <p:spPr>
          <a:xfrm>
            <a:off x="-1" y="0"/>
            <a:ext cx="6096001" cy="3429001"/>
          </a:xfrm>
          <a:prstGeom prst="rect">
            <a:avLst/>
          </a:prstGeom>
          <a:ln>
            <a:solidFill>
              <a:schemeClr val="tx1"/>
            </a:solidFill>
          </a:ln>
        </p:spPr>
      </p:pic>
      <p:pic>
        <p:nvPicPr>
          <p:cNvPr id="6" name="Picture 5">
            <a:extLst>
              <a:ext uri="{FF2B5EF4-FFF2-40B4-BE49-F238E27FC236}">
                <a16:creationId xmlns:a16="http://schemas.microsoft.com/office/drawing/2014/main" id="{5C6645E6-51BB-40E9-A725-D2F47D4E94CF}"/>
              </a:ext>
            </a:extLst>
          </p:cNvPr>
          <p:cNvPicPr>
            <a:picLocks noChangeAspect="1"/>
          </p:cNvPicPr>
          <p:nvPr/>
        </p:nvPicPr>
        <p:blipFill rotWithShape="1">
          <a:blip r:embed="rId3"/>
          <a:srcRect t="415"/>
          <a:stretch/>
        </p:blipFill>
        <p:spPr>
          <a:xfrm>
            <a:off x="6096000" y="3443242"/>
            <a:ext cx="6096002" cy="3414760"/>
          </a:xfrm>
          <a:prstGeom prst="rect">
            <a:avLst/>
          </a:prstGeom>
          <a:ln>
            <a:solidFill>
              <a:prstClr val="black"/>
            </a:solidFill>
          </a:ln>
        </p:spPr>
      </p:pic>
      <p:sp>
        <p:nvSpPr>
          <p:cNvPr id="8" name="TextBox 7">
            <a:extLst>
              <a:ext uri="{FF2B5EF4-FFF2-40B4-BE49-F238E27FC236}">
                <a16:creationId xmlns:a16="http://schemas.microsoft.com/office/drawing/2014/main" id="{0717E487-7235-407A-8B5A-1BA6428B29EE}"/>
              </a:ext>
            </a:extLst>
          </p:cNvPr>
          <p:cNvSpPr txBox="1"/>
          <p:nvPr/>
        </p:nvSpPr>
        <p:spPr>
          <a:xfrm>
            <a:off x="6091437" y="14240"/>
            <a:ext cx="6100565" cy="3414760"/>
          </a:xfrm>
          <a:prstGeom prst="rect">
            <a:avLst/>
          </a:prstGeom>
          <a:solidFill>
            <a:schemeClr val="bg1"/>
          </a:solidFill>
          <a:ln>
            <a:solidFill>
              <a:schemeClr val="tx1"/>
            </a:solidFill>
          </a:ln>
        </p:spPr>
        <p:txBody>
          <a:bodyPr wrap="square">
            <a:noAutofit/>
          </a:bodyPr>
          <a:lstStyle/>
          <a:p>
            <a:pPr>
              <a:spcBef>
                <a:spcPts val="600"/>
              </a:spcBef>
              <a:spcAft>
                <a:spcPts val="600"/>
              </a:spcAft>
            </a:pPr>
            <a:r>
              <a:rPr lang="en-GB" sz="3200" b="1" dirty="0">
                <a:solidFill>
                  <a:srgbClr val="CC0066"/>
                </a:solidFill>
                <a:effectLst/>
                <a:ea typeface="SimSun" panose="02010600030101010101" pitchFamily="2" charset="-122"/>
                <a:cs typeface="Arial" panose="020B0604020202020204" pitchFamily="34" charset="0"/>
              </a:rPr>
              <a:t>Child Labour Free Bricks Campaign </a:t>
            </a:r>
          </a:p>
          <a:p>
            <a:pPr marL="342900" indent="-342900">
              <a:lnSpc>
                <a:spcPct val="110000"/>
              </a:lnSpc>
              <a:buFont typeface="Arial" panose="020B0604020202020204" pitchFamily="34" charset="0"/>
              <a:buChar char="•"/>
            </a:pPr>
            <a:r>
              <a:rPr lang="en-GB" sz="2000" dirty="0">
                <a:effectLst/>
                <a:ea typeface="SimSun" panose="02010600030101010101" pitchFamily="2" charset="-122"/>
              </a:rPr>
              <a:t>Jon Ellis is a retired primary school teacher from Southampton, UK who has worked in child education in W. Bengal for 25 years.  He is married to a Bengali and lives almost half of each year in Kolkata</a:t>
            </a:r>
          </a:p>
          <a:p>
            <a:pPr marL="342900" indent="-342900">
              <a:lnSpc>
                <a:spcPct val="110000"/>
              </a:lnSpc>
              <a:spcBef>
                <a:spcPts val="600"/>
              </a:spcBef>
              <a:buFont typeface="Arial" panose="020B0604020202020204" pitchFamily="34" charset="0"/>
              <a:buChar char="•"/>
            </a:pPr>
            <a:r>
              <a:rPr lang="en-GB" sz="2000" dirty="0">
                <a:effectLst/>
                <a:ea typeface="SimSun" panose="02010600030101010101" pitchFamily="2" charset="-122"/>
              </a:rPr>
              <a:t>With the help of Sister Cyril at Loreto School </a:t>
            </a:r>
            <a:r>
              <a:rPr lang="en-GB" sz="2000" dirty="0" err="1">
                <a:effectLst/>
                <a:ea typeface="SimSun" panose="02010600030101010101" pitchFamily="2" charset="-122"/>
              </a:rPr>
              <a:t>Sealdah</a:t>
            </a:r>
            <a:r>
              <a:rPr lang="en-GB" sz="2000" dirty="0">
                <a:effectLst/>
                <a:ea typeface="SimSun" panose="02010600030101010101" pitchFamily="2" charset="-122"/>
              </a:rPr>
              <a:t>, Kolkata, Jon initiated the brickfield schools programme of Loreto, which runs 60 open air schools at brick kilns near Kolkata.</a:t>
            </a:r>
          </a:p>
        </p:txBody>
      </p:sp>
      <p:sp>
        <p:nvSpPr>
          <p:cNvPr id="9" name="TextBox 8">
            <a:extLst>
              <a:ext uri="{FF2B5EF4-FFF2-40B4-BE49-F238E27FC236}">
                <a16:creationId xmlns:a16="http://schemas.microsoft.com/office/drawing/2014/main" id="{6243DAD7-BA39-46A8-9561-90EA4A977506}"/>
              </a:ext>
            </a:extLst>
          </p:cNvPr>
          <p:cNvSpPr txBox="1"/>
          <p:nvPr/>
        </p:nvSpPr>
        <p:spPr>
          <a:xfrm>
            <a:off x="-4564" y="3537103"/>
            <a:ext cx="6096001" cy="3223639"/>
          </a:xfrm>
          <a:prstGeom prst="rect">
            <a:avLst/>
          </a:prstGeom>
          <a:noFill/>
        </p:spPr>
        <p:txBody>
          <a:bodyPr wrap="square">
            <a:spAutoFit/>
          </a:bodyPr>
          <a:lstStyle/>
          <a:p>
            <a:pPr marL="342900" indent="-342900">
              <a:lnSpc>
                <a:spcPct val="110000"/>
              </a:lnSpc>
              <a:spcBef>
                <a:spcPts val="600"/>
              </a:spcBef>
              <a:spcAft>
                <a:spcPts val="600"/>
              </a:spcAft>
              <a:buFont typeface="Arial" panose="020B0604020202020204" pitchFamily="34" charset="0"/>
              <a:buChar char="•"/>
            </a:pPr>
            <a:r>
              <a:rPr lang="en-GB" sz="2000" dirty="0">
                <a:effectLst/>
                <a:ea typeface="SimSun" panose="02010600030101010101" pitchFamily="2" charset="-122"/>
              </a:rPr>
              <a:t>Jon helped organize a crowd-fund appeal to support the paid staff of the Child-Labour-Free Bricks campaign</a:t>
            </a:r>
          </a:p>
          <a:p>
            <a:pPr marL="342900" indent="-342900">
              <a:lnSpc>
                <a:spcPct val="110000"/>
              </a:lnSpc>
              <a:spcBef>
                <a:spcPts val="600"/>
              </a:spcBef>
              <a:spcAft>
                <a:spcPts val="600"/>
              </a:spcAft>
              <a:buFont typeface="Arial" panose="020B0604020202020204" pitchFamily="34" charset="0"/>
              <a:buChar char="•"/>
            </a:pPr>
            <a:r>
              <a:rPr lang="en-GB" sz="2000" dirty="0">
                <a:effectLst/>
                <a:ea typeface="SimSun" panose="02010600030101010101" pitchFamily="2" charset="-122"/>
              </a:rPr>
              <a:t>The campaign is hosted for financial purposes by a small local NGO (Howrah </a:t>
            </a:r>
            <a:r>
              <a:rPr lang="en-GB" sz="2000" dirty="0" err="1">
                <a:effectLst/>
                <a:ea typeface="SimSun" panose="02010600030101010101" pitchFamily="2" charset="-122"/>
              </a:rPr>
              <a:t>Danesh</a:t>
            </a:r>
            <a:r>
              <a:rPr lang="en-GB" sz="2000" dirty="0">
                <a:effectLst/>
                <a:ea typeface="SimSun" panose="02010600030101010101" pitchFamily="2" charset="-122"/>
              </a:rPr>
              <a:t> Sheik Lane </a:t>
            </a:r>
            <a:r>
              <a:rPr lang="en-GB" sz="2000" dirty="0" err="1">
                <a:effectLst/>
                <a:ea typeface="SimSun" panose="02010600030101010101" pitchFamily="2" charset="-122"/>
              </a:rPr>
              <a:t>Navaday</a:t>
            </a:r>
            <a:r>
              <a:rPr lang="en-GB" sz="2000" dirty="0">
                <a:effectLst/>
                <a:ea typeface="SimSun" panose="02010600030101010101" pitchFamily="2" charset="-122"/>
              </a:rPr>
              <a:t> </a:t>
            </a:r>
            <a:r>
              <a:rPr lang="en-GB" sz="2000" dirty="0" err="1">
                <a:effectLst/>
                <a:ea typeface="SimSun" panose="02010600030101010101" pitchFamily="2" charset="-122"/>
              </a:rPr>
              <a:t>Seva</a:t>
            </a:r>
            <a:r>
              <a:rPr lang="en-GB" sz="2000" dirty="0">
                <a:effectLst/>
                <a:ea typeface="SimSun" panose="02010600030101010101" pitchFamily="2" charset="-122"/>
              </a:rPr>
              <a:t> Niketan, or NSN for short), secretary Bimal Paul</a:t>
            </a:r>
          </a:p>
          <a:p>
            <a:pPr>
              <a:lnSpc>
                <a:spcPct val="110000"/>
              </a:lnSpc>
              <a:spcBef>
                <a:spcPts val="600"/>
              </a:spcBef>
              <a:spcAft>
                <a:spcPts val="600"/>
              </a:spcAft>
            </a:pPr>
            <a:r>
              <a:rPr lang="en-GB" sz="2400" b="1" i="1" u="sng" dirty="0">
                <a:solidFill>
                  <a:srgbClr val="CC0066"/>
                </a:solidFill>
                <a:effectLst/>
                <a:latin typeface="Calibri" panose="020F0502020204030204" pitchFamily="34" charset="0"/>
                <a:ea typeface="SimSun" panose="02010600030101010101" pitchFamily="2" charset="-122"/>
                <a:hlinkClick r:id="rId4">
                  <a:extLst>
                    <a:ext uri="{A12FA001-AC4F-418D-AE19-62706E023703}">
                      <ahyp:hlinkClr xmlns:ahyp="http://schemas.microsoft.com/office/drawing/2018/hyperlinkcolor" val="tx"/>
                    </a:ext>
                  </a:extLst>
                </a:hlinkClick>
              </a:rPr>
              <a:t>https://uk.gofundme.com/f/end-child-labour-bricks-in-india</a:t>
            </a:r>
            <a:endParaRPr lang="en-GB" sz="2400" b="1" i="1" u="sng" dirty="0">
              <a:solidFill>
                <a:srgbClr val="CC0066"/>
              </a:solidFill>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29121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1FD1C-0BBD-417D-8586-22F3FB7AFA3D}"/>
              </a:ext>
            </a:extLst>
          </p:cNvPr>
          <p:cNvSpPr>
            <a:spLocks noGrp="1"/>
          </p:cNvSpPr>
          <p:nvPr>
            <p:ph type="sldNum" sz="quarter" idx="12"/>
          </p:nvPr>
        </p:nvSpPr>
        <p:spPr/>
        <p:txBody>
          <a:bodyPr/>
          <a:lstStyle/>
          <a:p>
            <a:fld id="{1881A0BF-B3D6-4E0F-AB7B-06DFC0C2B2B1}" type="slidenum">
              <a:rPr lang="en-GB" smtClean="0"/>
              <a:t>16</a:t>
            </a:fld>
            <a:endParaRPr lang="en-GB"/>
          </a:p>
        </p:txBody>
      </p:sp>
      <p:sp>
        <p:nvSpPr>
          <p:cNvPr id="8" name="TextBox 7">
            <a:extLst>
              <a:ext uri="{FF2B5EF4-FFF2-40B4-BE49-F238E27FC236}">
                <a16:creationId xmlns:a16="http://schemas.microsoft.com/office/drawing/2014/main" id="{0717E487-7235-407A-8B5A-1BA6428B29EE}"/>
              </a:ext>
            </a:extLst>
          </p:cNvPr>
          <p:cNvSpPr txBox="1"/>
          <p:nvPr/>
        </p:nvSpPr>
        <p:spPr>
          <a:xfrm>
            <a:off x="5597" y="-5172"/>
            <a:ext cx="7628186" cy="3200151"/>
          </a:xfrm>
          <a:prstGeom prst="rect">
            <a:avLst/>
          </a:prstGeom>
          <a:solidFill>
            <a:schemeClr val="bg1"/>
          </a:solidFill>
          <a:ln>
            <a:noFill/>
          </a:ln>
        </p:spPr>
        <p:txBody>
          <a:bodyPr wrap="square">
            <a:noAutofit/>
          </a:bodyPr>
          <a:lstStyle/>
          <a:p>
            <a:pPr algn="ctr">
              <a:lnSpc>
                <a:spcPct val="110000"/>
              </a:lnSpc>
              <a:spcBef>
                <a:spcPts val="600"/>
              </a:spcBef>
            </a:pPr>
            <a:r>
              <a:rPr lang="en-GB" sz="2400" b="1" dirty="0">
                <a:solidFill>
                  <a:srgbClr val="CC0066"/>
                </a:solidFill>
                <a:effectLst/>
                <a:latin typeface="Calibri" panose="020F0502020204030204" pitchFamily="34" charset="0"/>
                <a:ea typeface="SimSun" panose="02010600030101010101" pitchFamily="2" charset="-122"/>
                <a:cs typeface="Times New Roman" panose="02020603050405020304" pitchFamily="18" charset="0"/>
              </a:rPr>
              <a:t>IIMC’s Work in West Bengal – Responding to Coronavirus </a:t>
            </a:r>
          </a:p>
          <a:p>
            <a:pPr marL="538163" indent="-355600">
              <a:lnSpc>
                <a:spcPct val="110000"/>
              </a:lnSpc>
              <a:spcBef>
                <a:spcPts val="600"/>
              </a:spcBef>
              <a:spcAft>
                <a:spcPts val="600"/>
              </a:spcAft>
              <a:buFont typeface="Arial" panose="020B0604020202020204" pitchFamily="34" charset="0"/>
              <a:buChar char="•"/>
            </a:pPr>
            <a:r>
              <a:rPr lang="en-GB" sz="2000" dirty="0">
                <a:effectLst/>
                <a:ea typeface="SimSun" panose="02010600030101010101" pitchFamily="2" charset="-122"/>
              </a:rPr>
              <a:t>IIMC (Institute of Indian Mother and Child) is an NGO providing medical services to poor mothers and children in West Bengal </a:t>
            </a:r>
          </a:p>
          <a:p>
            <a:pPr marL="538163" indent="-355600">
              <a:lnSpc>
                <a:spcPct val="110000"/>
              </a:lnSpc>
              <a:spcBef>
                <a:spcPts val="600"/>
              </a:spcBef>
              <a:spcAft>
                <a:spcPts val="600"/>
              </a:spcAft>
              <a:buFont typeface="Arial" panose="020B0604020202020204" pitchFamily="34" charset="0"/>
              <a:buChar char="•"/>
            </a:pPr>
            <a:r>
              <a:rPr lang="en-GB" sz="2000" dirty="0">
                <a:effectLst/>
                <a:ea typeface="SimSun" panose="02010600030101010101" pitchFamily="2" charset="-122"/>
              </a:rPr>
              <a:t>IIMC works in North and South 24 Parganas, among the most populated and economically backward districts in West Bengal</a:t>
            </a:r>
          </a:p>
          <a:p>
            <a:pPr marL="538163" indent="-355600">
              <a:lnSpc>
                <a:spcPct val="110000"/>
              </a:lnSpc>
              <a:spcBef>
                <a:spcPts val="600"/>
              </a:spcBef>
              <a:spcAft>
                <a:spcPts val="600"/>
              </a:spcAft>
              <a:buFont typeface="Arial" panose="020B0604020202020204" pitchFamily="34" charset="0"/>
              <a:buChar char="•"/>
            </a:pPr>
            <a:r>
              <a:rPr lang="en-GB" sz="20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2000" dirty="0">
                <a:effectLst/>
                <a:latin typeface="Calibri" panose="020F0502020204030204" pitchFamily="34" charset="0"/>
                <a:ea typeface="SimSun" panose="02010600030101010101" pitchFamily="2" charset="-122"/>
                <a:cs typeface="Times New Roman" panose="02020603050405020304" pitchFamily="18" charset="0"/>
              </a:rPr>
              <a:t> Abu B. Siddique, a member of QSAIG, is a Consultant to IIMC and Trustee Member of IIMC-UK </a:t>
            </a:r>
            <a:r>
              <a:rPr lang="en-GB" sz="2000" dirty="0">
                <a:effectLst/>
                <a:ea typeface="SimSun" panose="02010600030101010101" pitchFamily="2" charset="-122"/>
              </a:rPr>
              <a:t>(</a:t>
            </a:r>
            <a:r>
              <a:rPr lang="en-GB" sz="2200" b="1" u="sng" dirty="0">
                <a:solidFill>
                  <a:srgbClr val="CC0066"/>
                </a:solidFill>
                <a:effectLst/>
                <a:ea typeface="SimSun" panose="02010600030101010101" pitchFamily="2" charset="-122"/>
                <a:hlinkClick r:id="rId2">
                  <a:extLst>
                    <a:ext uri="{A12FA001-AC4F-418D-AE19-62706E023703}">
                      <ahyp:hlinkClr xmlns:ahyp="http://schemas.microsoft.com/office/drawing/2018/hyperlinkcolor" val="tx"/>
                    </a:ext>
                  </a:extLst>
                </a:hlinkClick>
              </a:rPr>
              <a:t>https://www.iimcuk.org.uk/</a:t>
            </a:r>
            <a:r>
              <a:rPr lang="en-GB" sz="2200" dirty="0">
                <a:effectLst/>
                <a:ea typeface="SimSun" panose="02010600030101010101" pitchFamily="2" charset="-122"/>
              </a:rPr>
              <a:t>)</a:t>
            </a:r>
          </a:p>
          <a:p>
            <a:pPr marL="342900" indent="-342900" algn="r">
              <a:lnSpc>
                <a:spcPct val="110000"/>
              </a:lnSpc>
              <a:spcBef>
                <a:spcPts val="600"/>
              </a:spcBef>
              <a:spcAft>
                <a:spcPts val="600"/>
              </a:spcAft>
              <a:buFont typeface="Arial" panose="020B0604020202020204" pitchFamily="34" charset="0"/>
              <a:buChar char="•"/>
            </a:pPr>
            <a:endParaRPr lang="en-GB" sz="2000" dirty="0">
              <a:solidFill>
                <a:srgbClr val="CC0066"/>
              </a:solidFill>
              <a:effectLst/>
              <a:ea typeface="SimSun" panose="02010600030101010101" pitchFamily="2" charset="-122"/>
            </a:endParaRPr>
          </a:p>
        </p:txBody>
      </p:sp>
      <p:sp>
        <p:nvSpPr>
          <p:cNvPr id="9" name="TextBox 8">
            <a:extLst>
              <a:ext uri="{FF2B5EF4-FFF2-40B4-BE49-F238E27FC236}">
                <a16:creationId xmlns:a16="http://schemas.microsoft.com/office/drawing/2014/main" id="{6243DAD7-BA39-46A8-9561-90EA4A977506}"/>
              </a:ext>
            </a:extLst>
          </p:cNvPr>
          <p:cNvSpPr txBox="1"/>
          <p:nvPr/>
        </p:nvSpPr>
        <p:spPr>
          <a:xfrm>
            <a:off x="4439920" y="3215882"/>
            <a:ext cx="7678802" cy="3398487"/>
          </a:xfrm>
          <a:prstGeom prst="rect">
            <a:avLst/>
          </a:prstGeom>
          <a:noFill/>
        </p:spPr>
        <p:txBody>
          <a:bodyPr wrap="square">
            <a:noAutofit/>
          </a:bodyPr>
          <a:lstStyle/>
          <a:p>
            <a:pPr>
              <a:lnSpc>
                <a:spcPct val="110000"/>
              </a:lnSpc>
              <a:spcBef>
                <a:spcPts val="600"/>
              </a:spcBef>
            </a:pPr>
            <a:r>
              <a:rPr lang="en-GB" sz="2400" b="1" dirty="0">
                <a:solidFill>
                  <a:srgbClr val="CC0066"/>
                </a:solidFill>
                <a:effectLst/>
                <a:latin typeface="Calibri" panose="020F0502020204030204" pitchFamily="34" charset="0"/>
                <a:ea typeface="SimSun" panose="02010600030101010101" pitchFamily="2" charset="-122"/>
              </a:rPr>
              <a:t>Supporting the Educational System in West Bengal:</a:t>
            </a:r>
          </a:p>
          <a:p>
            <a:pPr marL="342900" indent="-160338">
              <a:lnSpc>
                <a:spcPct val="110000"/>
              </a:lnSpc>
              <a:spcAft>
                <a:spcPts val="600"/>
              </a:spcAft>
              <a:buFont typeface="Arial" panose="020B0604020202020204" pitchFamily="34" charset="0"/>
              <a:buChar char="•"/>
            </a:pPr>
            <a:r>
              <a:rPr lang="en-GB" sz="2200" b="1" dirty="0" err="1">
                <a:solidFill>
                  <a:srgbClr val="CC0066"/>
                </a:solidFill>
              </a:rPr>
              <a:t>Vikramshila</a:t>
            </a:r>
            <a:r>
              <a:rPr lang="en-GB" sz="2200" b="1" dirty="0">
                <a:solidFill>
                  <a:srgbClr val="CC0066"/>
                </a:solidFill>
              </a:rPr>
              <a:t> Education Resource Society </a:t>
            </a:r>
            <a:r>
              <a:rPr lang="en-GB" sz="2000" dirty="0"/>
              <a:t>is based in Kolkata </a:t>
            </a:r>
            <a:r>
              <a:rPr lang="en-GB" sz="2200" b="1" u="sng" dirty="0">
                <a:solidFill>
                  <a:srgbClr val="CC0066"/>
                </a:solidFill>
              </a:rPr>
              <a:t>http://www.vikramshila.org/index.htm</a:t>
            </a:r>
            <a:r>
              <a:rPr lang="en-GB" sz="2200" b="1" dirty="0">
                <a:solidFill>
                  <a:srgbClr val="CC0066"/>
                </a:solidFill>
              </a:rPr>
              <a:t>  </a:t>
            </a:r>
            <a:r>
              <a:rPr lang="en-GB" sz="2000" dirty="0"/>
              <a:t>and supports education for children from under-resourced and at-risk sections of society</a:t>
            </a:r>
          </a:p>
          <a:p>
            <a:pPr marL="342900" indent="-160338">
              <a:lnSpc>
                <a:spcPct val="110000"/>
              </a:lnSpc>
              <a:spcBef>
                <a:spcPts val="600"/>
              </a:spcBef>
              <a:spcAft>
                <a:spcPts val="600"/>
              </a:spcAft>
              <a:buFont typeface="Arial" panose="020B0604020202020204" pitchFamily="34" charset="0"/>
              <a:buChar char="•"/>
            </a:pPr>
            <a:r>
              <a:rPr lang="en-GB" sz="2000" dirty="0"/>
              <a:t>It leads initiatives in pedagogy, curriculum development, teacher development programmes, children supplementary learning centres and child protection</a:t>
            </a:r>
          </a:p>
          <a:p>
            <a:pPr marL="342900" indent="-160338">
              <a:lnSpc>
                <a:spcPct val="110000"/>
              </a:lnSpc>
              <a:spcBef>
                <a:spcPts val="600"/>
              </a:spcBef>
              <a:spcAft>
                <a:spcPts val="600"/>
              </a:spcAft>
              <a:buFont typeface="Arial" panose="020B0604020202020204" pitchFamily="34" charset="0"/>
              <a:buChar char="•"/>
            </a:pPr>
            <a:r>
              <a:rPr lang="en-GB" sz="2000" dirty="0">
                <a:effectLst/>
                <a:latin typeface="Calibri" panose="020F0502020204030204" pitchFamily="34" charset="0"/>
                <a:ea typeface="SimSun" panose="02010600030101010101" pitchFamily="2" charset="-122"/>
              </a:rPr>
              <a:t>Margaret Waterworth, an education specialist and QSAIG </a:t>
            </a:r>
            <a:r>
              <a:rPr lang="en-GB" sz="2000" dirty="0">
                <a:latin typeface="Calibri" panose="020F0502020204030204" pitchFamily="34" charset="0"/>
                <a:ea typeface="SimSun" panose="02010600030101010101" pitchFamily="2" charset="-122"/>
              </a:rPr>
              <a:t>member, has been involved with </a:t>
            </a:r>
            <a:r>
              <a:rPr lang="en-GB" sz="2000" dirty="0" err="1">
                <a:latin typeface="Calibri" panose="020F0502020204030204" pitchFamily="34" charset="0"/>
                <a:ea typeface="SimSun" panose="02010600030101010101" pitchFamily="2" charset="-122"/>
              </a:rPr>
              <a:t>Vikramshila</a:t>
            </a:r>
            <a:r>
              <a:rPr lang="en-GB" sz="2000" dirty="0">
                <a:latin typeface="Calibri" panose="020F0502020204030204" pitchFamily="34" charset="0"/>
                <a:ea typeface="SimSun" panose="02010600030101010101" pitchFamily="2" charset="-122"/>
              </a:rPr>
              <a:t> for over a decade</a:t>
            </a:r>
            <a:endParaRPr lang="en-GB" sz="2000" dirty="0">
              <a:effectLst/>
              <a:latin typeface="Calibri" panose="020F0502020204030204" pitchFamily="34" charset="0"/>
              <a:ea typeface="SimSun" panose="02010600030101010101" pitchFamily="2" charset="-122"/>
            </a:endParaRPr>
          </a:p>
        </p:txBody>
      </p:sp>
      <p:pic>
        <p:nvPicPr>
          <p:cNvPr id="7" name="Picture 6">
            <a:extLst>
              <a:ext uri="{FF2B5EF4-FFF2-40B4-BE49-F238E27FC236}">
                <a16:creationId xmlns:a16="http://schemas.microsoft.com/office/drawing/2014/main" id="{F238C120-8D52-4CD9-9E17-81E1D6F3B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7"/>
          <a:stretch/>
        </p:blipFill>
        <p:spPr>
          <a:xfrm>
            <a:off x="7633783" y="-5172"/>
            <a:ext cx="4552620" cy="3195346"/>
          </a:xfrm>
          <a:prstGeom prst="rect">
            <a:avLst/>
          </a:prstGeom>
          <a:ln>
            <a:solidFill>
              <a:prstClr val="black"/>
            </a:solidFill>
          </a:ln>
        </p:spPr>
      </p:pic>
      <p:pic>
        <p:nvPicPr>
          <p:cNvPr id="4" name="Picture 3" descr="A group of people posing for a photo&#10;&#10;Description automatically generated">
            <a:extLst>
              <a:ext uri="{FF2B5EF4-FFF2-40B4-BE49-F238E27FC236}">
                <a16:creationId xmlns:a16="http://schemas.microsoft.com/office/drawing/2014/main" id="{2BDCCDAC-AF19-40C8-AC29-97D3BC88E150}"/>
              </a:ext>
            </a:extLst>
          </p:cNvPr>
          <p:cNvPicPr>
            <a:picLocks noChangeAspect="1"/>
          </p:cNvPicPr>
          <p:nvPr/>
        </p:nvPicPr>
        <p:blipFill rotWithShape="1">
          <a:blip r:embed="rId4">
            <a:extLst>
              <a:ext uri="{28A0092B-C50C-407E-A947-70E740481C1C}">
                <a14:useLocalDpi xmlns:a14="http://schemas.microsoft.com/office/drawing/2010/main" val="0"/>
              </a:ext>
            </a:extLst>
          </a:blip>
          <a:srcRect l="16571" t="28061" r="12546" b="13869"/>
          <a:stretch/>
        </p:blipFill>
        <p:spPr>
          <a:xfrm>
            <a:off x="0" y="3220687"/>
            <a:ext cx="4439920" cy="3637314"/>
          </a:xfrm>
          <a:prstGeom prst="rect">
            <a:avLst/>
          </a:prstGeom>
          <a:ln>
            <a:solidFill>
              <a:prstClr val="black"/>
            </a:solidFill>
          </a:ln>
        </p:spPr>
      </p:pic>
    </p:spTree>
    <p:extLst>
      <p:ext uri="{BB962C8B-B14F-4D97-AF65-F5344CB8AC3E}">
        <p14:creationId xmlns:p14="http://schemas.microsoft.com/office/powerpoint/2010/main" val="1942999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2D9174-0122-4B04-8A68-2D7E40066370}"/>
              </a:ext>
            </a:extLst>
          </p:cNvPr>
          <p:cNvSpPr>
            <a:spLocks noGrp="1"/>
          </p:cNvSpPr>
          <p:nvPr>
            <p:ph type="sldNum" sz="quarter" idx="12"/>
          </p:nvPr>
        </p:nvSpPr>
        <p:spPr/>
        <p:txBody>
          <a:bodyPr/>
          <a:lstStyle/>
          <a:p>
            <a:fld id="{1881A0BF-B3D6-4E0F-AB7B-06DFC0C2B2B1}" type="slidenum">
              <a:rPr lang="en-GB" smtClean="0"/>
              <a:t>17</a:t>
            </a:fld>
            <a:endParaRPr lang="en-GB"/>
          </a:p>
        </p:txBody>
      </p:sp>
      <p:sp>
        <p:nvSpPr>
          <p:cNvPr id="4" name="TextBox 3">
            <a:extLst>
              <a:ext uri="{FF2B5EF4-FFF2-40B4-BE49-F238E27FC236}">
                <a16:creationId xmlns:a16="http://schemas.microsoft.com/office/drawing/2014/main" id="{0DBB905E-530B-4C20-9203-75D5733D487B}"/>
              </a:ext>
            </a:extLst>
          </p:cNvPr>
          <p:cNvSpPr txBox="1"/>
          <p:nvPr/>
        </p:nvSpPr>
        <p:spPr>
          <a:xfrm>
            <a:off x="543560" y="369074"/>
            <a:ext cx="11221720" cy="1078305"/>
          </a:xfrm>
          <a:prstGeom prst="rect">
            <a:avLst/>
          </a:prstGeom>
          <a:noFill/>
          <a:ln>
            <a:solidFill>
              <a:schemeClr val="tx1"/>
            </a:solidFill>
          </a:ln>
        </p:spPr>
        <p:txBody>
          <a:bodyPr wrap="square" rtlCol="0">
            <a:noAutofit/>
          </a:bodyPr>
          <a:lstStyle/>
          <a:p>
            <a:pPr>
              <a:spcAft>
                <a:spcPts val="600"/>
              </a:spcAft>
            </a:pPr>
            <a:r>
              <a:rPr lang="en-GB" sz="3200" b="1" dirty="0">
                <a:solidFill>
                  <a:srgbClr val="CC0066"/>
                </a:solidFill>
                <a:latin typeface="Arial" panose="020B0604020202020204" pitchFamily="34" charset="0"/>
                <a:cs typeface="Arial" panose="020B0604020202020204" pitchFamily="34" charset="0"/>
              </a:rPr>
              <a:t>Nepal </a:t>
            </a:r>
            <a:r>
              <a:rPr lang="en-GB" sz="3200" b="1" dirty="0">
                <a:solidFill>
                  <a:srgbClr val="CC0066"/>
                </a:solidFill>
                <a:effectLst/>
                <a:latin typeface="Arial" panose="020B0604020202020204" pitchFamily="34" charset="0"/>
                <a:ea typeface="SimSun" panose="02010600030101010101" pitchFamily="2" charset="-122"/>
                <a:cs typeface="Arial" panose="020B0604020202020204" pitchFamily="34" charset="0"/>
              </a:rPr>
              <a:t>Dialogue Forum for Peace and Human Rights </a:t>
            </a:r>
            <a:endParaRPr lang="en-GB" sz="3200" dirty="0">
              <a:solidFill>
                <a:srgbClr val="CC0066"/>
              </a:solidFill>
              <a:effectLst/>
              <a:latin typeface="Arial" panose="020B0604020202020204" pitchFamily="34" charset="0"/>
              <a:ea typeface="SimSun" panose="02010600030101010101" pitchFamily="2" charset="-122"/>
              <a:cs typeface="Arial" panose="020B0604020202020204" pitchFamily="34" charset="0"/>
            </a:endParaRPr>
          </a:p>
          <a:p>
            <a:r>
              <a:rPr lang="en-GB" sz="2000" b="1" i="1" u="sng" dirty="0">
                <a:solidFill>
                  <a:srgbClr val="CC0066"/>
                </a:solidFill>
                <a:effectLst/>
                <a:latin typeface="Arial" panose="020B0604020202020204" pitchFamily="34" charset="0"/>
                <a:ea typeface="Times New Roman" panose="02020603050405020304" pitchFamily="18" charset="0"/>
                <a:cs typeface="Arial" panose="020B0604020202020204" pitchFamily="34" charset="0"/>
              </a:rPr>
              <a:t>http://nepal-dialogforum.org/</a:t>
            </a:r>
            <a:endParaRPr lang="en-GB" sz="2000" b="1" dirty="0">
              <a:solidFill>
                <a:srgbClr val="CC006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3284E05-E9BE-4F69-81E0-D36F588E89F6}"/>
              </a:ext>
            </a:extLst>
          </p:cNvPr>
          <p:cNvSpPr txBox="1"/>
          <p:nvPr/>
        </p:nvSpPr>
        <p:spPr>
          <a:xfrm>
            <a:off x="543560" y="1491126"/>
            <a:ext cx="11221720" cy="2489784"/>
          </a:xfrm>
          <a:prstGeom prst="rect">
            <a:avLst/>
          </a:prstGeom>
          <a:noFill/>
        </p:spPr>
        <p:txBody>
          <a:bodyPr wrap="square">
            <a:spAutoFit/>
          </a:bodyPr>
          <a:lstStyle/>
          <a:p>
            <a:pPr marL="342900" indent="-342900">
              <a:lnSpc>
                <a:spcPct val="110000"/>
              </a:lnSpc>
              <a:spcBef>
                <a:spcPts val="600"/>
              </a:spcBef>
              <a:spcAft>
                <a:spcPts val="600"/>
              </a:spcAft>
              <a:buFont typeface="Arial" panose="020B0604020202020204" pitchFamily="34" charset="0"/>
              <a:buChar char="•"/>
            </a:pPr>
            <a:r>
              <a:rPr lang="en-GB" sz="2000" dirty="0">
                <a:solidFill>
                  <a:srgbClr val="000000"/>
                </a:solidFill>
                <a:latin typeface="Calibri" panose="020F0502020204030204" pitchFamily="34" charset="0"/>
              </a:rPr>
              <a:t>Birgit </a:t>
            </a:r>
            <a:r>
              <a:rPr lang="en-GB" sz="2000" dirty="0" err="1">
                <a:solidFill>
                  <a:srgbClr val="000000"/>
                </a:solidFill>
                <a:latin typeface="Calibri" panose="020F0502020204030204" pitchFamily="34" charset="0"/>
              </a:rPr>
              <a:t>Felleisen</a:t>
            </a:r>
            <a:r>
              <a:rPr lang="en-GB" sz="2000" dirty="0">
                <a:solidFill>
                  <a:srgbClr val="000000"/>
                </a:solidFill>
                <a:latin typeface="Calibri" panose="020F0502020204030204" pitchFamily="34" charset="0"/>
              </a:rPr>
              <a:t> is </a:t>
            </a:r>
            <a:r>
              <a:rPr lang="en-GB" sz="2000" dirty="0">
                <a:solidFill>
                  <a:srgbClr val="000000"/>
                </a:solidFill>
                <a:effectLst/>
                <a:latin typeface="Calibri" panose="020F0502020204030204" pitchFamily="34" charset="0"/>
                <a:ea typeface="Times New Roman" panose="02020603050405020304" pitchFamily="18" charset="0"/>
              </a:rPr>
              <a:t>co-ordinator of the Nepal Dialogue Forum, a network of German NGOs who support projects in Nepal and work for human rights and peace advocacy at the German Parliament and other German institutions, the EU and sometimes at UN level </a:t>
            </a:r>
          </a:p>
          <a:p>
            <a:pPr marL="342900" indent="-342900">
              <a:lnSpc>
                <a:spcPct val="110000"/>
              </a:lnSpc>
              <a:spcBef>
                <a:spcPts val="600"/>
              </a:spcBef>
              <a:spcAft>
                <a:spcPts val="600"/>
              </a:spcAft>
              <a:buFont typeface="Arial" panose="020B0604020202020204" pitchFamily="34" charset="0"/>
              <a:buChar char="•"/>
            </a:pPr>
            <a:r>
              <a:rPr lang="en-GB" sz="2000" dirty="0">
                <a:solidFill>
                  <a:srgbClr val="000000"/>
                </a:solidFill>
                <a:latin typeface="Calibri" panose="020F0502020204030204" pitchFamily="34" charset="0"/>
                <a:ea typeface="Times New Roman" panose="02020603050405020304" pitchFamily="18" charset="0"/>
              </a:rPr>
              <a:t>The Forum’s </a:t>
            </a:r>
            <a:r>
              <a:rPr lang="en-GB" sz="2000" dirty="0">
                <a:solidFill>
                  <a:srgbClr val="000000"/>
                </a:solidFill>
                <a:effectLst/>
                <a:latin typeface="Calibri" panose="020F0502020204030204" pitchFamily="34" charset="0"/>
                <a:ea typeface="Times New Roman" panose="02020603050405020304" pitchFamily="18" charset="0"/>
              </a:rPr>
              <a:t>main topics are social inclusion, transitional justice (including human rights and impunity), and economic, social and cultural rights with an emphasis on the right to food</a:t>
            </a:r>
          </a:p>
          <a:p>
            <a:pPr marL="342900" indent="-342900">
              <a:lnSpc>
                <a:spcPct val="110000"/>
              </a:lnSpc>
              <a:spcBef>
                <a:spcPts val="600"/>
              </a:spcBef>
              <a:spcAft>
                <a:spcPts val="600"/>
              </a:spcAft>
              <a:buFont typeface="Arial" panose="020B0604020202020204" pitchFamily="34" charset="0"/>
              <a:buChar char="•"/>
            </a:pPr>
            <a:r>
              <a:rPr lang="en-GB" sz="2000" dirty="0">
                <a:solidFill>
                  <a:srgbClr val="000000"/>
                </a:solidFill>
                <a:latin typeface="Calibri" panose="020F0502020204030204" pitchFamily="34" charset="0"/>
              </a:rPr>
              <a:t>Birgit is a member of Berlin Meeting and </a:t>
            </a:r>
            <a:r>
              <a:rPr lang="en-GB" sz="2000" dirty="0">
                <a:solidFill>
                  <a:srgbClr val="000000"/>
                </a:solidFill>
                <a:effectLst/>
                <a:latin typeface="Calibri" panose="020F0502020204030204" pitchFamily="34" charset="0"/>
                <a:ea typeface="Times New Roman" panose="02020603050405020304" pitchFamily="18" charset="0"/>
              </a:rPr>
              <a:t>her work email is: </a:t>
            </a:r>
            <a:r>
              <a:rPr lang="en-GB" sz="2000" b="1" dirty="0">
                <a:solidFill>
                  <a:srgbClr val="CC0066"/>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koordination@nepal-dialogforum.de</a:t>
            </a:r>
            <a:r>
              <a:rPr lang="en-GB" sz="2000" dirty="0">
                <a:solidFill>
                  <a:srgbClr val="CC0066"/>
                </a:solidFill>
                <a:effectLst/>
                <a:latin typeface="Calibri" panose="020F0502020204030204" pitchFamily="34" charset="0"/>
                <a:ea typeface="Times New Roman" panose="02020603050405020304" pitchFamily="18" charset="0"/>
              </a:rPr>
              <a:t>  </a:t>
            </a:r>
            <a:endParaRPr lang="en-GB" sz="2000" dirty="0">
              <a:solidFill>
                <a:srgbClr val="CC0066"/>
              </a:solidFill>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56B94837-1924-4B20-BEB1-353234FB56A3}"/>
              </a:ext>
            </a:extLst>
          </p:cNvPr>
          <p:cNvSpPr txBox="1"/>
          <p:nvPr/>
        </p:nvSpPr>
        <p:spPr>
          <a:xfrm>
            <a:off x="543560" y="4134739"/>
            <a:ext cx="11221720" cy="1078305"/>
          </a:xfrm>
          <a:prstGeom prst="rect">
            <a:avLst/>
          </a:prstGeom>
          <a:noFill/>
          <a:ln>
            <a:solidFill>
              <a:schemeClr val="tx1"/>
            </a:solidFill>
          </a:ln>
        </p:spPr>
        <p:txBody>
          <a:bodyPr wrap="square">
            <a:noAutofit/>
          </a:bodyPr>
          <a:lstStyle/>
          <a:p>
            <a:pPr>
              <a:lnSpc>
                <a:spcPct val="110000"/>
              </a:lnSpc>
              <a:spcAft>
                <a:spcPts val="600"/>
              </a:spcAft>
            </a:pPr>
            <a:r>
              <a:rPr lang="en-GB" sz="3200" b="1" dirty="0">
                <a:solidFill>
                  <a:srgbClr val="CC0066"/>
                </a:solidFill>
                <a:effectLst/>
                <a:latin typeface="Arial" panose="020B0604020202020204" pitchFamily="34" charset="0"/>
                <a:ea typeface="SimSun" panose="02010600030101010101" pitchFamily="2" charset="-122"/>
                <a:cs typeface="Arial" panose="020B0604020202020204" pitchFamily="34" charset="0"/>
              </a:rPr>
              <a:t>Nepal Alternatives to Violence Programme (AVP)</a:t>
            </a:r>
            <a:endParaRPr lang="en-GB" sz="3200" dirty="0">
              <a:solidFill>
                <a:srgbClr val="CC0066"/>
              </a:solidFill>
              <a:effectLst/>
              <a:latin typeface="Arial" panose="020B0604020202020204" pitchFamily="34" charset="0"/>
              <a:ea typeface="SimSun" panose="02010600030101010101" pitchFamily="2" charset="-122"/>
              <a:cs typeface="Arial" panose="020B0604020202020204" pitchFamily="34" charset="0"/>
            </a:endParaRPr>
          </a:p>
          <a:p>
            <a:pPr>
              <a:lnSpc>
                <a:spcPct val="110000"/>
              </a:lnSpc>
              <a:spcAft>
                <a:spcPts val="600"/>
              </a:spcAft>
            </a:pPr>
            <a:r>
              <a:rPr lang="en-GB" sz="2000" b="1" i="1" u="sng" dirty="0">
                <a:solidFill>
                  <a:srgbClr val="CC0066"/>
                </a:solidFill>
                <a:effectLst/>
                <a:latin typeface="Arial" panose="020B0604020202020204" pitchFamily="34" charset="0"/>
                <a:ea typeface="Times New Roman" panose="02020603050405020304" pitchFamily="18" charset="0"/>
                <a:cs typeface="Arial" panose="020B0604020202020204" pitchFamily="34" charset="0"/>
              </a:rPr>
              <a:t>https://www.facebook.com/Alternatives-to-Violence-Program-AVP-Nepal-548791658521597/</a:t>
            </a:r>
            <a:endParaRPr lang="en-GB" sz="2000" b="1" i="1" dirty="0">
              <a:solidFill>
                <a:srgbClr val="CC0066"/>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7" name="TextBox 6">
            <a:extLst>
              <a:ext uri="{FF2B5EF4-FFF2-40B4-BE49-F238E27FC236}">
                <a16:creationId xmlns:a16="http://schemas.microsoft.com/office/drawing/2014/main" id="{E903E72C-5129-4E6A-AC1C-1CFC74F9327E}"/>
              </a:ext>
            </a:extLst>
          </p:cNvPr>
          <p:cNvSpPr txBox="1"/>
          <p:nvPr/>
        </p:nvSpPr>
        <p:spPr>
          <a:xfrm>
            <a:off x="543560" y="5215437"/>
            <a:ext cx="11216640" cy="1427955"/>
          </a:xfrm>
          <a:prstGeom prst="rect">
            <a:avLst/>
          </a:prstGeom>
          <a:noFill/>
        </p:spPr>
        <p:txBody>
          <a:bodyPr wrap="square">
            <a:spAutoFit/>
          </a:bodyPr>
          <a:lstStyle/>
          <a:p>
            <a:pPr>
              <a:lnSpc>
                <a:spcPct val="110000"/>
              </a:lnSpc>
              <a:spcBef>
                <a:spcPts val="600"/>
              </a:spcBef>
              <a:spcAft>
                <a:spcPts val="600"/>
              </a:spcAft>
            </a:pPr>
            <a:r>
              <a:rPr lang="en-GB" sz="2000" dirty="0">
                <a:effectLst/>
                <a:latin typeface="Calibri" panose="020F0502020204030204" pitchFamily="34" charset="0"/>
                <a:ea typeface="SimSun" panose="02010600030101010101" pitchFamily="2" charset="-122"/>
              </a:rPr>
              <a:t>Quakers, through QPSW, have had contacts with AVP Nepal since 2004.  It is a voluntary network that runs experiential training workshops where participants can explore alternative ways of dealing with violence/conflict in their personal, family and professional life.  The Nepal co-ordinator is Subhash </a:t>
            </a:r>
            <a:r>
              <a:rPr lang="en-GB" sz="2000" dirty="0" err="1">
                <a:effectLst/>
                <a:latin typeface="Calibri" panose="020F0502020204030204" pitchFamily="34" charset="0"/>
                <a:ea typeface="SimSun" panose="02010600030101010101" pitchFamily="2" charset="-122"/>
              </a:rPr>
              <a:t>Kattel</a:t>
            </a:r>
            <a:r>
              <a:rPr lang="en-GB" sz="2000" dirty="0">
                <a:effectLst/>
                <a:latin typeface="Calibri" panose="020F0502020204030204" pitchFamily="34" charset="0"/>
                <a:ea typeface="SimSun" panose="02010600030101010101" pitchFamily="2" charset="-122"/>
              </a:rPr>
              <a:t>,  </a:t>
            </a:r>
            <a:r>
              <a:rPr lang="en-GB" sz="2000" b="1" u="sng" dirty="0">
                <a:solidFill>
                  <a:srgbClr val="CC0066"/>
                </a:solidFill>
                <a:effectLst/>
                <a:latin typeface="Calibri" panose="020F0502020204030204" pitchFamily="34" charset="0"/>
                <a:ea typeface="SimSun" panose="02010600030101010101" pitchFamily="2" charset="-122"/>
                <a:hlinkClick r:id="rId3">
                  <a:extLst>
                    <a:ext uri="{A12FA001-AC4F-418D-AE19-62706E023703}">
                      <ahyp:hlinkClr xmlns:ahyp="http://schemas.microsoft.com/office/drawing/2018/hyperlinkcolor" val="tx"/>
                    </a:ext>
                  </a:extLst>
                </a:hlinkClick>
              </a:rPr>
              <a:t>hpdnepal@hotmail.com</a:t>
            </a:r>
            <a:r>
              <a:rPr lang="en-GB" sz="2000" b="1" dirty="0">
                <a:solidFill>
                  <a:srgbClr val="CC0066"/>
                </a:solidFill>
                <a:effectLst/>
                <a:latin typeface="Calibri" panose="020F0502020204030204" pitchFamily="34" charset="0"/>
                <a:ea typeface="SimSun" panose="02010600030101010101" pitchFamily="2" charset="-122"/>
              </a:rPr>
              <a:t> </a:t>
            </a:r>
            <a:endParaRPr lang="en-GB" sz="2000" b="1" dirty="0">
              <a:solidFill>
                <a:srgbClr val="CC0066"/>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1950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FC36F1-FFAF-4794-AF03-5F314A6A268A}"/>
              </a:ext>
            </a:extLst>
          </p:cNvPr>
          <p:cNvSpPr>
            <a:spLocks noGrp="1"/>
          </p:cNvSpPr>
          <p:nvPr>
            <p:ph type="sldNum" sz="quarter" idx="12"/>
          </p:nvPr>
        </p:nvSpPr>
        <p:spPr/>
        <p:txBody>
          <a:bodyPr/>
          <a:lstStyle/>
          <a:p>
            <a:fld id="{1881A0BF-B3D6-4E0F-AB7B-06DFC0C2B2B1}" type="slidenum">
              <a:rPr lang="en-GB" smtClean="0"/>
              <a:t>18</a:t>
            </a:fld>
            <a:endParaRPr lang="en-GB"/>
          </a:p>
        </p:txBody>
      </p:sp>
      <p:sp>
        <p:nvSpPr>
          <p:cNvPr id="4" name="TextBox 3">
            <a:extLst>
              <a:ext uri="{FF2B5EF4-FFF2-40B4-BE49-F238E27FC236}">
                <a16:creationId xmlns:a16="http://schemas.microsoft.com/office/drawing/2014/main" id="{FC318464-6156-4173-8886-95907BF2298E}"/>
              </a:ext>
            </a:extLst>
          </p:cNvPr>
          <p:cNvSpPr txBox="1"/>
          <p:nvPr/>
        </p:nvSpPr>
        <p:spPr>
          <a:xfrm>
            <a:off x="531155" y="145230"/>
            <a:ext cx="11408892" cy="1092607"/>
          </a:xfrm>
          <a:prstGeom prst="rect">
            <a:avLst/>
          </a:prstGeom>
          <a:noFill/>
        </p:spPr>
        <p:txBody>
          <a:bodyPr wrap="none" rtlCol="0">
            <a:spAutoFit/>
          </a:bodyPr>
          <a:lstStyle/>
          <a:p>
            <a:pPr>
              <a:spcAft>
                <a:spcPts val="600"/>
              </a:spcAft>
            </a:pPr>
            <a:r>
              <a:rPr lang="en-GB" sz="4000" b="1" dirty="0">
                <a:solidFill>
                  <a:srgbClr val="C00000"/>
                </a:solidFill>
                <a:latin typeface="Arial" panose="020B0604020202020204" pitchFamily="34" charset="0"/>
                <a:cs typeface="Arial" panose="020B0604020202020204" pitchFamily="34" charset="0"/>
              </a:rPr>
              <a:t>Bangladesh:  Gono </a:t>
            </a:r>
            <a:r>
              <a:rPr lang="en-GB" sz="4000" b="1" dirty="0" err="1">
                <a:solidFill>
                  <a:srgbClr val="C00000"/>
                </a:solidFill>
                <a:latin typeface="Arial" panose="020B0604020202020204" pitchFamily="34" charset="0"/>
                <a:cs typeface="Arial" panose="020B0604020202020204" pitchFamily="34" charset="0"/>
              </a:rPr>
              <a:t>Unnayan</a:t>
            </a:r>
            <a:r>
              <a:rPr lang="en-GB" sz="4000" b="1" dirty="0">
                <a:solidFill>
                  <a:srgbClr val="C00000"/>
                </a:solidFill>
                <a:latin typeface="Arial" panose="020B0604020202020204" pitchFamily="34" charset="0"/>
                <a:cs typeface="Arial" panose="020B0604020202020204" pitchFamily="34" charset="0"/>
              </a:rPr>
              <a:t> </a:t>
            </a:r>
            <a:r>
              <a:rPr lang="en-GB" sz="4000" b="1" dirty="0" err="1">
                <a:solidFill>
                  <a:srgbClr val="C00000"/>
                </a:solidFill>
                <a:latin typeface="Arial" panose="020B0604020202020204" pitchFamily="34" charset="0"/>
                <a:cs typeface="Arial" panose="020B0604020202020204" pitchFamily="34" charset="0"/>
              </a:rPr>
              <a:t>Prochesta</a:t>
            </a:r>
            <a:r>
              <a:rPr lang="en-GB" sz="4000" b="1" dirty="0">
                <a:solidFill>
                  <a:srgbClr val="C00000"/>
                </a:solidFill>
                <a:latin typeface="Arial" panose="020B0604020202020204" pitchFamily="34" charset="0"/>
                <a:cs typeface="Arial" panose="020B0604020202020204" pitchFamily="34" charset="0"/>
              </a:rPr>
              <a:t> (GUP)</a:t>
            </a:r>
          </a:p>
          <a:p>
            <a:r>
              <a:rPr lang="en-GB" sz="2000" b="1" i="1"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https://www.gupbd.org/</a:t>
            </a:r>
            <a:endParaRPr lang="en-GB" sz="2000" b="1" i="1" dirty="0">
              <a:solidFill>
                <a:srgbClr val="C00000"/>
              </a:solidFill>
              <a:latin typeface="Arial" panose="020B0604020202020204" pitchFamily="34" charset="0"/>
              <a:cs typeface="Arial" panose="020B0604020202020204" pitchFamily="34" charset="0"/>
            </a:endParaRPr>
          </a:p>
        </p:txBody>
      </p:sp>
      <p:sp>
        <p:nvSpPr>
          <p:cNvPr id="8" name="Rectangle 5">
            <a:extLst>
              <a:ext uri="{FF2B5EF4-FFF2-40B4-BE49-F238E27FC236}">
                <a16:creationId xmlns:a16="http://schemas.microsoft.com/office/drawing/2014/main" id="{751869AE-5C23-4B51-BB23-306559DA98B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2A2CFB2F-698C-4285-95F5-5220EBB41F1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24240" y="1248192"/>
            <a:ext cx="6415807" cy="4882912"/>
          </a:xfrm>
          <a:prstGeom prst="rect">
            <a:avLst/>
          </a:prstGeom>
          <a:ln w="3175">
            <a:solidFill>
              <a:schemeClr val="tx1"/>
            </a:solidFill>
          </a:ln>
          <a:effectLst/>
        </p:spPr>
      </p:pic>
      <p:sp>
        <p:nvSpPr>
          <p:cNvPr id="11" name="Rectangle 6">
            <a:extLst>
              <a:ext uri="{FF2B5EF4-FFF2-40B4-BE49-F238E27FC236}">
                <a16:creationId xmlns:a16="http://schemas.microsoft.com/office/drawing/2014/main" id="{6A08F2A4-C8C7-4B3B-8B46-81A711FB3DA6}"/>
              </a:ext>
            </a:extLst>
          </p:cNvPr>
          <p:cNvSpPr>
            <a:spLocks noChangeArrowheads="1"/>
          </p:cNvSpPr>
          <p:nvPr/>
        </p:nvSpPr>
        <p:spPr bwMode="auto">
          <a:xfrm>
            <a:off x="33952" y="1242617"/>
            <a:ext cx="5490288" cy="561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pPr>
            <a:r>
              <a:rPr kumimoji="0" lang="en-GB"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Quakers have had links with GUP ( ‘People’s Development Efforts’) since it began in 1973 after the War of Liberation</a:t>
            </a:r>
          </a:p>
          <a:p>
            <a:pPr marL="342900" marR="0" lvl="0" indent="-34290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pPr>
            <a:r>
              <a:rPr kumimoji="0" lang="en-GB"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GUP has expanded over the years and currently works in agricultural extension, credit programmes, handicrafts, training programmes and disaster risk management </a:t>
            </a:r>
          </a:p>
          <a:p>
            <a:pPr marL="342900" marR="0" lvl="0" indent="-34290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pPr>
            <a:r>
              <a:rPr kumimoji="0" lang="en-GB"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In 1982 a Peace Centre was established in </a:t>
            </a:r>
            <a:r>
              <a:rPr kumimoji="0" lang="en-GB" altLang="zh-CN" sz="2000" b="0" i="0" u="none" strike="noStrike" cap="none" normalizeH="0" baseline="0" dirty="0" err="1">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Rajoir</a:t>
            </a:r>
            <a:r>
              <a:rPr kumimoji="0" lang="en-GB"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 for training on peace and non-violence and to promote mediation and conflict transformation</a:t>
            </a:r>
          </a:p>
          <a:p>
            <a:pPr marL="342900" indent="-342900" eaLnBrk="0" fontAlgn="base" hangingPunct="0">
              <a:lnSpc>
                <a:spcPct val="110000"/>
              </a:lnSpc>
              <a:spcBef>
                <a:spcPts val="600"/>
              </a:spcBef>
              <a:spcAft>
                <a:spcPts val="600"/>
              </a:spcAft>
              <a:buFont typeface="Arial" panose="020B0604020202020204" pitchFamily="34" charset="0"/>
              <a:buChar char="•"/>
            </a:pPr>
            <a:r>
              <a:rPr kumimoji="0" lang="en-GB"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In the 2000’s Settle Quaker Meeting helped raise funds to re-build the Peace Centre with donations from over 100 individuals, organisations and trusts, and Quaker Meetings as far afield as Tokyo and Texas.</a:t>
            </a:r>
          </a:p>
        </p:txBody>
      </p:sp>
      <p:sp>
        <p:nvSpPr>
          <p:cNvPr id="5" name="TextBox 4">
            <a:extLst>
              <a:ext uri="{FF2B5EF4-FFF2-40B4-BE49-F238E27FC236}">
                <a16:creationId xmlns:a16="http://schemas.microsoft.com/office/drawing/2014/main" id="{D6601002-DF13-427E-A0FF-96D2700EEA0C}"/>
              </a:ext>
            </a:extLst>
          </p:cNvPr>
          <p:cNvSpPr txBox="1"/>
          <p:nvPr/>
        </p:nvSpPr>
        <p:spPr>
          <a:xfrm>
            <a:off x="6667762" y="6156295"/>
            <a:ext cx="4103111" cy="400110"/>
          </a:xfrm>
          <a:prstGeom prst="rect">
            <a:avLst/>
          </a:prstGeom>
          <a:noFill/>
        </p:spPr>
        <p:txBody>
          <a:bodyPr wrap="none" rtlCol="0">
            <a:spAutoFit/>
          </a:bodyPr>
          <a:lstStyle/>
          <a:p>
            <a:r>
              <a:rPr lang="en-GB" sz="2000" i="1" dirty="0"/>
              <a:t>GUP Peace Centre, </a:t>
            </a:r>
            <a:r>
              <a:rPr lang="en-GB" sz="2000" i="1" dirty="0" err="1"/>
              <a:t>Rajoir</a:t>
            </a:r>
            <a:r>
              <a:rPr lang="en-GB" sz="2000" i="1" dirty="0"/>
              <a:t>, Bangladesh</a:t>
            </a:r>
          </a:p>
        </p:txBody>
      </p:sp>
    </p:spTree>
    <p:extLst>
      <p:ext uri="{BB962C8B-B14F-4D97-AF65-F5344CB8AC3E}">
        <p14:creationId xmlns:p14="http://schemas.microsoft.com/office/powerpoint/2010/main" val="267834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259179-388D-42BE-88A3-39CF0EDBA6DB}"/>
              </a:ext>
            </a:extLst>
          </p:cNvPr>
          <p:cNvSpPr>
            <a:spLocks noGrp="1"/>
          </p:cNvSpPr>
          <p:nvPr>
            <p:ph type="sldNum" sz="quarter" idx="12"/>
          </p:nvPr>
        </p:nvSpPr>
        <p:spPr/>
        <p:txBody>
          <a:bodyPr/>
          <a:lstStyle/>
          <a:p>
            <a:fld id="{1881A0BF-B3D6-4E0F-AB7B-06DFC0C2B2B1}" type="slidenum">
              <a:rPr lang="en-GB" smtClean="0"/>
              <a:t>19</a:t>
            </a:fld>
            <a:endParaRPr lang="en-GB"/>
          </a:p>
        </p:txBody>
      </p:sp>
      <p:sp>
        <p:nvSpPr>
          <p:cNvPr id="4" name="TextBox 3">
            <a:extLst>
              <a:ext uri="{FF2B5EF4-FFF2-40B4-BE49-F238E27FC236}">
                <a16:creationId xmlns:a16="http://schemas.microsoft.com/office/drawing/2014/main" id="{6A90BAED-77ED-47D1-9BE4-15A8F32CA0C6}"/>
              </a:ext>
            </a:extLst>
          </p:cNvPr>
          <p:cNvSpPr txBox="1"/>
          <p:nvPr/>
        </p:nvSpPr>
        <p:spPr>
          <a:xfrm>
            <a:off x="198120" y="225146"/>
            <a:ext cx="11913333" cy="2062103"/>
          </a:xfrm>
          <a:prstGeom prst="rect">
            <a:avLst/>
          </a:prstGeom>
          <a:noFill/>
          <a:ln>
            <a:solidFill>
              <a:schemeClr val="tx1"/>
            </a:solidFill>
          </a:ln>
        </p:spPr>
        <p:txBody>
          <a:bodyPr wrap="square" rtlCol="0">
            <a:spAutoFit/>
          </a:bodyPr>
          <a:lstStyle/>
          <a:p>
            <a:pPr algn="ctr"/>
            <a:r>
              <a:rPr lang="en-GB" sz="3600" b="1" dirty="0">
                <a:solidFill>
                  <a:srgbClr val="CC0066"/>
                </a:solidFill>
                <a:latin typeface="Arial" panose="020B0604020202020204" pitchFamily="34" charset="0"/>
                <a:cs typeface="Arial" panose="020B0604020202020204" pitchFamily="34" charset="0"/>
              </a:rPr>
              <a:t>Myanmar:  Scholarships for Street Kids	 </a:t>
            </a:r>
            <a:r>
              <a:rPr lang="en-GB" sz="2400" b="1" i="1" u="sng" dirty="0">
                <a:solidFill>
                  <a:srgbClr val="CC0066"/>
                </a:solidFill>
                <a:latin typeface="Arial" panose="020B0604020202020204" pitchFamily="34" charset="0"/>
                <a:ea typeface="Times New Roman" panose="02020603050405020304" pitchFamily="18" charset="0"/>
                <a:cs typeface="Times New Roman" panose="02020603050405020304" pitchFamily="18" charset="0"/>
              </a:rPr>
              <a:t>https://www.s4sk.org.uk</a:t>
            </a:r>
            <a:r>
              <a:rPr lang="en-GB" sz="2400" b="1" dirty="0">
                <a:solidFill>
                  <a:srgbClr val="CC0066"/>
                </a:solidFill>
                <a:latin typeface="Arial" panose="020B0604020202020204" pitchFamily="34" charset="0"/>
                <a:cs typeface="Arial" panose="020B0604020202020204" pitchFamily="34" charset="0"/>
              </a:rPr>
              <a:t> </a:t>
            </a:r>
          </a:p>
          <a:p>
            <a:pPr algn="ctr"/>
            <a:r>
              <a:rPr lang="en-GB" sz="3200" b="1" i="1" dirty="0">
                <a:solidFill>
                  <a:srgbClr val="CC0066"/>
                </a:solidFill>
                <a:latin typeface="Arial" panose="020B0604020202020204" pitchFamily="34" charset="0"/>
                <a:cs typeface="Arial" panose="020B0604020202020204" pitchFamily="34" charset="0"/>
              </a:rPr>
              <a:t>&amp;</a:t>
            </a:r>
            <a:endParaRPr lang="en-GB" sz="3200" b="1" dirty="0">
              <a:solidFill>
                <a:srgbClr val="CC0066"/>
              </a:solidFill>
              <a:latin typeface="Arial" panose="020B0604020202020204" pitchFamily="34" charset="0"/>
              <a:cs typeface="Arial" panose="020B0604020202020204" pitchFamily="34" charset="0"/>
            </a:endParaRPr>
          </a:p>
          <a:p>
            <a:pPr algn="ctr"/>
            <a:r>
              <a:rPr lang="en-GB" sz="3600" b="1" dirty="0">
                <a:solidFill>
                  <a:srgbClr val="CC0066"/>
                </a:solidFill>
                <a:latin typeface="Arial" panose="020B0604020202020204" pitchFamily="34" charset="0"/>
                <a:cs typeface="Arial" panose="020B0604020202020204" pitchFamily="34" charset="0"/>
              </a:rPr>
              <a:t>Hope for Shining Stars  </a:t>
            </a:r>
            <a:r>
              <a:rPr lang="en-GB" sz="2400" b="1" i="1" dirty="0">
                <a:solidFill>
                  <a:srgbClr val="CC0066"/>
                </a:solidFill>
                <a:latin typeface="Arial" panose="020B0604020202020204" pitchFamily="34" charset="0"/>
                <a:cs typeface="Arial" panose="020B0604020202020204" pitchFamily="34" charset="0"/>
              </a:rPr>
              <a:t>(Myanmar NGO)</a:t>
            </a:r>
            <a:endParaRPr lang="en-GB" sz="2400" b="1" dirty="0">
              <a:solidFill>
                <a:srgbClr val="CC006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2AFC4F1-4637-4DEF-8259-FC8D5F1F9DF3}"/>
              </a:ext>
            </a:extLst>
          </p:cNvPr>
          <p:cNvPicPr>
            <a:picLocks noChangeAspect="1"/>
          </p:cNvPicPr>
          <p:nvPr/>
        </p:nvPicPr>
        <p:blipFill>
          <a:blip r:embed="rId2"/>
          <a:stretch>
            <a:fillRect/>
          </a:stretch>
        </p:blipFill>
        <p:spPr>
          <a:xfrm>
            <a:off x="6354757" y="2382344"/>
            <a:ext cx="5756696" cy="4339131"/>
          </a:xfrm>
          <a:prstGeom prst="rect">
            <a:avLst/>
          </a:prstGeom>
          <a:ln>
            <a:solidFill>
              <a:prstClr val="black"/>
            </a:solidFill>
          </a:ln>
        </p:spPr>
      </p:pic>
      <p:sp>
        <p:nvSpPr>
          <p:cNvPr id="7" name="TextBox 6">
            <a:extLst>
              <a:ext uri="{FF2B5EF4-FFF2-40B4-BE49-F238E27FC236}">
                <a16:creationId xmlns:a16="http://schemas.microsoft.com/office/drawing/2014/main" id="{5BB9AE8F-FE64-4649-949A-EA35E8716130}"/>
              </a:ext>
            </a:extLst>
          </p:cNvPr>
          <p:cNvSpPr txBox="1"/>
          <p:nvPr/>
        </p:nvSpPr>
        <p:spPr>
          <a:xfrm>
            <a:off x="198120" y="2287249"/>
            <a:ext cx="6156637" cy="4585871"/>
          </a:xfrm>
          <a:prstGeom prst="rect">
            <a:avLst/>
          </a:prstGeom>
          <a:noFill/>
        </p:spPr>
        <p:txBody>
          <a:bodyPr wrap="square">
            <a:spAutoFit/>
          </a:bodyPr>
          <a:lstStyle/>
          <a:p>
            <a:r>
              <a:rPr lang="en-GB" sz="2400" b="1" dirty="0">
                <a:solidFill>
                  <a:srgbClr val="CC0066"/>
                </a:solidFill>
              </a:rPr>
              <a:t>S4SK and H4SS – Background:   </a:t>
            </a:r>
          </a:p>
          <a:p>
            <a:pPr marL="342900" indent="-342900">
              <a:lnSpc>
                <a:spcPct val="110000"/>
              </a:lnSpc>
              <a:spcBef>
                <a:spcPts val="600"/>
              </a:spcBef>
              <a:spcAft>
                <a:spcPts val="600"/>
              </a:spcAft>
              <a:buFont typeface="Arial" panose="020B0604020202020204" pitchFamily="34" charset="0"/>
              <a:buChar char="•"/>
            </a:pPr>
            <a:r>
              <a:rPr lang="en-GB" sz="2000" dirty="0"/>
              <a:t>In 2007 the first classes for out-of-school children and scholarships provided on the initiative of John McConnell, a British Quaker who was teaching conflict resolution skills in Yangon at the time. </a:t>
            </a:r>
          </a:p>
          <a:p>
            <a:pPr marL="342900" indent="-342900">
              <a:lnSpc>
                <a:spcPct val="110000"/>
              </a:lnSpc>
              <a:spcBef>
                <a:spcPts val="600"/>
              </a:spcBef>
              <a:spcAft>
                <a:spcPts val="600"/>
              </a:spcAft>
              <a:buFont typeface="Arial" panose="020B0604020202020204" pitchFamily="34" charset="0"/>
              <a:buChar char="•"/>
            </a:pPr>
            <a:r>
              <a:rPr lang="en-GB" sz="2000" dirty="0"/>
              <a:t>Scholarships for Street Kids (S4SK) established as a UK charity in 2009 </a:t>
            </a:r>
          </a:p>
          <a:p>
            <a:pPr marL="342900" indent="-342900">
              <a:lnSpc>
                <a:spcPct val="110000"/>
              </a:lnSpc>
              <a:spcBef>
                <a:spcPts val="600"/>
              </a:spcBef>
              <a:spcAft>
                <a:spcPts val="600"/>
              </a:spcAft>
              <a:buFont typeface="Arial" panose="020B0604020202020204" pitchFamily="34" charset="0"/>
              <a:buChar char="•"/>
            </a:pPr>
            <a:r>
              <a:rPr lang="en-GB" sz="2000" dirty="0"/>
              <a:t>By 2013 a strong team of local staff and supporters in Myanmar, and Hope for Shining Stars registered as an NGO in 2016</a:t>
            </a:r>
          </a:p>
          <a:p>
            <a:pPr marL="342900" indent="-342900">
              <a:buFont typeface="Arial" panose="020B0604020202020204" pitchFamily="34" charset="0"/>
              <a:buChar char="•"/>
            </a:pPr>
            <a:r>
              <a:rPr lang="en-GB" sz="2000" dirty="0">
                <a:effectLst/>
              </a:rPr>
              <a:t>Most of the children helped are out-of-school and working in full-time jobs from as young as 8 or 9.</a:t>
            </a:r>
            <a:endParaRPr lang="en-GB" sz="2000" dirty="0"/>
          </a:p>
        </p:txBody>
      </p:sp>
    </p:spTree>
    <p:extLst>
      <p:ext uri="{BB962C8B-B14F-4D97-AF65-F5344CB8AC3E}">
        <p14:creationId xmlns:p14="http://schemas.microsoft.com/office/powerpoint/2010/main" val="287732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FEF70-1B92-4EA7-AA0C-E78C0036F3FF}"/>
              </a:ext>
            </a:extLst>
          </p:cNvPr>
          <p:cNvSpPr txBox="1"/>
          <p:nvPr/>
        </p:nvSpPr>
        <p:spPr>
          <a:xfrm>
            <a:off x="5789122" y="1225357"/>
            <a:ext cx="6263178" cy="5153719"/>
          </a:xfrm>
          <a:prstGeom prst="rect">
            <a:avLst/>
          </a:prstGeom>
          <a:noFill/>
        </p:spPr>
        <p:txBody>
          <a:bodyPr wrap="square">
            <a:spAutoFit/>
          </a:bodyPr>
          <a:lstStyle/>
          <a:p>
            <a:pPr marL="630238" indent="-342900">
              <a:lnSpc>
                <a:spcPct val="110000"/>
              </a:lnSpc>
              <a:buSzPct val="125000"/>
              <a:buFont typeface="Arial" panose="020B0604020202020204" pitchFamily="34" charset="0"/>
              <a:buChar char="•"/>
            </a:pPr>
            <a:r>
              <a:rPr lang="en-GB" sz="2000" i="1" dirty="0">
                <a:latin typeface="Calibri" panose="020F0502020204030204" pitchFamily="34" charset="0"/>
                <a:ea typeface="Times New Roman" panose="02020603050405020304" pitchFamily="18" charset="0"/>
                <a:cs typeface="Calibri" panose="020F0502020204030204" pitchFamily="34" charset="0"/>
              </a:rPr>
              <a:t>Ekta Parishad, India</a:t>
            </a:r>
          </a:p>
          <a:p>
            <a:pPr marL="630238" indent="-342900">
              <a:lnSpc>
                <a:spcPct val="110000"/>
              </a:lnSpc>
              <a:buSzPct val="125000"/>
              <a:buFont typeface="Arial" panose="020B0604020202020204" pitchFamily="34" charset="0"/>
              <a:buChar char="•"/>
            </a:pPr>
            <a:r>
              <a:rPr lang="en-GB" sz="2000" i="1" dirty="0" err="1">
                <a:effectLst/>
                <a:latin typeface="Calibri" panose="020F0502020204030204" pitchFamily="34" charset="0"/>
                <a:ea typeface="Times New Roman" panose="02020603050405020304" pitchFamily="18" charset="0"/>
                <a:cs typeface="Calibri" panose="020F0502020204030204" pitchFamily="34" charset="0"/>
              </a:rPr>
              <a:t>JaiJagat</a:t>
            </a:r>
            <a:r>
              <a:rPr lang="en-GB" sz="2000" i="1" dirty="0">
                <a:effectLst/>
                <a:latin typeface="Calibri" panose="020F0502020204030204" pitchFamily="34" charset="0"/>
                <a:ea typeface="Times New Roman" panose="02020603050405020304" pitchFamily="18" charset="0"/>
                <a:cs typeface="Calibri" panose="020F0502020204030204" pitchFamily="34" charset="0"/>
              </a:rPr>
              <a:t> 2020-2030</a:t>
            </a:r>
          </a:p>
          <a:p>
            <a:pPr marL="630238" indent="-342900">
              <a:lnSpc>
                <a:spcPct val="110000"/>
              </a:lnSpc>
              <a:buSzPct val="125000"/>
              <a:buFont typeface="Arial" panose="020B0604020202020204" pitchFamily="34" charset="0"/>
              <a:buChar char="•"/>
            </a:pPr>
            <a:r>
              <a:rPr lang="en-GB" sz="2000" i="1" dirty="0" err="1">
                <a:effectLst/>
                <a:latin typeface="Calibri" panose="020F0502020204030204" pitchFamily="34" charset="0"/>
                <a:ea typeface="Times New Roman" panose="02020603050405020304" pitchFamily="18" charset="0"/>
                <a:cs typeface="Calibri" panose="020F0502020204030204" pitchFamily="34" charset="0"/>
              </a:rPr>
              <a:t>Tamwed</a:t>
            </a:r>
            <a:r>
              <a:rPr lang="en-GB" sz="2000" i="1" dirty="0">
                <a:effectLst/>
                <a:latin typeface="Calibri" panose="020F0502020204030204" pitchFamily="34" charset="0"/>
                <a:ea typeface="Times New Roman" panose="02020603050405020304" pitchFamily="18" charset="0"/>
                <a:cs typeface="Calibri" panose="020F0502020204030204" pitchFamily="34" charset="0"/>
              </a:rPr>
              <a:t>, Tamil Nadu</a:t>
            </a:r>
          </a:p>
          <a:p>
            <a:pPr marL="630238" indent="-342900">
              <a:lnSpc>
                <a:spcPct val="110000"/>
              </a:lnSpc>
              <a:buSzPct val="125000"/>
              <a:buFont typeface="Arial" panose="020B0604020202020204" pitchFamily="34" charset="0"/>
              <a:buChar char="•"/>
            </a:pPr>
            <a:r>
              <a:rPr lang="en-GB" sz="2000" i="1" dirty="0">
                <a:latin typeface="Calibri" panose="020F0502020204030204" pitchFamily="34" charset="0"/>
                <a:ea typeface="Times New Roman" panose="02020603050405020304" pitchFamily="18" charset="0"/>
                <a:cs typeface="Calibri" panose="020F0502020204030204" pitchFamily="34" charset="0"/>
              </a:rPr>
              <a:t>Indra Congress</a:t>
            </a:r>
          </a:p>
          <a:p>
            <a:pPr marL="630238" indent="-342900">
              <a:lnSpc>
                <a:spcPct val="110000"/>
              </a:lnSpc>
              <a:buSzPct val="125000"/>
              <a:buFont typeface="Arial" panose="020B0604020202020204" pitchFamily="34" charset="0"/>
              <a:buChar char="•"/>
            </a:pPr>
            <a:r>
              <a:rPr lang="en-GB" sz="2000" i="1" dirty="0">
                <a:latin typeface="Calibri" panose="020F0502020204030204" pitchFamily="34" charset="0"/>
                <a:ea typeface="Times New Roman" panose="02020603050405020304" pitchFamily="18" charset="0"/>
                <a:cs typeface="Calibri" panose="020F0502020204030204" pitchFamily="34" charset="0"/>
              </a:rPr>
              <a:t>Action for Bhopal</a:t>
            </a:r>
          </a:p>
          <a:p>
            <a:pPr marL="630238" indent="-342900">
              <a:lnSpc>
                <a:spcPct val="110000"/>
              </a:lnSpc>
              <a:buSzPct val="125000"/>
              <a:buFont typeface="Arial" panose="020B0604020202020204" pitchFamily="34" charset="0"/>
              <a:buChar char="•"/>
            </a:pPr>
            <a:r>
              <a:rPr lang="en-GB" sz="2000" i="1" dirty="0">
                <a:latin typeface="Calibri" panose="020F0502020204030204" pitchFamily="34" charset="0"/>
                <a:ea typeface="Times New Roman" panose="02020603050405020304" pitchFamily="18" charset="0"/>
                <a:cs typeface="Calibri" panose="020F0502020204030204" pitchFamily="34" charset="0"/>
              </a:rPr>
              <a:t>Child Labour-Free Bricks Campaign</a:t>
            </a:r>
          </a:p>
          <a:p>
            <a:pPr marL="630238" indent="-342900">
              <a:lnSpc>
                <a:spcPct val="110000"/>
              </a:lnSpc>
              <a:buSzPct val="125000"/>
              <a:buFont typeface="Arial" panose="020B0604020202020204" pitchFamily="34" charset="0"/>
              <a:buChar char="•"/>
            </a:pPr>
            <a:r>
              <a:rPr lang="en-GB" sz="2000" i="1" dirty="0">
                <a:latin typeface="Calibri" panose="020F0502020204030204" pitchFamily="34" charset="0"/>
                <a:ea typeface="Times New Roman" panose="02020603050405020304" pitchFamily="18" charset="0"/>
                <a:cs typeface="Calibri" panose="020F0502020204030204" pitchFamily="34" charset="0"/>
              </a:rPr>
              <a:t>Institute of Indian Mother and Child, W. Bengal</a:t>
            </a:r>
          </a:p>
          <a:p>
            <a:pPr marL="630238" indent="-342900">
              <a:lnSpc>
                <a:spcPct val="110000"/>
              </a:lnSpc>
              <a:buSzPct val="125000"/>
              <a:buFont typeface="Arial" panose="020B0604020202020204" pitchFamily="34" charset="0"/>
              <a:buChar char="•"/>
            </a:pPr>
            <a:r>
              <a:rPr lang="en-GB" sz="2000" i="1" dirty="0" err="1">
                <a:latin typeface="Calibri" panose="020F0502020204030204" pitchFamily="34" charset="0"/>
                <a:ea typeface="Times New Roman" panose="02020603050405020304" pitchFamily="18" charset="0"/>
                <a:cs typeface="Calibri" panose="020F0502020204030204" pitchFamily="34" charset="0"/>
              </a:rPr>
              <a:t>Vikramshila</a:t>
            </a:r>
            <a:r>
              <a:rPr lang="en-GB" sz="2000" i="1" dirty="0">
                <a:latin typeface="Calibri" panose="020F0502020204030204" pitchFamily="34" charset="0"/>
                <a:ea typeface="Times New Roman" panose="02020603050405020304" pitchFamily="18" charset="0"/>
                <a:cs typeface="Calibri" panose="020F0502020204030204" pitchFamily="34" charset="0"/>
              </a:rPr>
              <a:t> Education Resource Centre, Kolkata</a:t>
            </a:r>
          </a:p>
          <a:p>
            <a:pPr marL="630238" indent="-342900">
              <a:lnSpc>
                <a:spcPct val="110000"/>
              </a:lnSpc>
              <a:buSzPct val="125000"/>
              <a:buFont typeface="Arial" panose="020B0604020202020204" pitchFamily="34" charset="0"/>
              <a:buChar char="•"/>
            </a:pPr>
            <a:r>
              <a:rPr lang="en-GB" sz="2000" i="1" dirty="0">
                <a:latin typeface="Calibri" panose="020F0502020204030204" pitchFamily="34" charset="0"/>
                <a:cs typeface="Calibri" panose="020F0502020204030204" pitchFamily="34" charset="0"/>
              </a:rPr>
              <a:t>Nepal </a:t>
            </a:r>
            <a:r>
              <a:rPr lang="en-GB" sz="2000" i="1" dirty="0">
                <a:effectLst/>
                <a:latin typeface="Calibri" panose="020F0502020204030204" pitchFamily="34" charset="0"/>
                <a:ea typeface="SimSun" panose="02010600030101010101" pitchFamily="2" charset="-122"/>
                <a:cs typeface="Calibri" panose="020F0502020204030204" pitchFamily="34" charset="0"/>
              </a:rPr>
              <a:t>Dialogue Forum for Peace and Human Rights, Germany</a:t>
            </a:r>
          </a:p>
          <a:p>
            <a:pPr marL="630238" indent="-342900">
              <a:lnSpc>
                <a:spcPct val="110000"/>
              </a:lnSpc>
              <a:buSzPct val="125000"/>
              <a:buFont typeface="Arial" panose="020B0604020202020204" pitchFamily="34" charset="0"/>
              <a:buChar char="•"/>
            </a:pPr>
            <a:r>
              <a:rPr lang="en-GB" sz="2000" i="1" dirty="0">
                <a:effectLst/>
                <a:latin typeface="Calibri" panose="020F0502020204030204" pitchFamily="34" charset="0"/>
                <a:ea typeface="SimSun" panose="02010600030101010101" pitchFamily="2" charset="-122"/>
                <a:cs typeface="Calibri" panose="020F0502020204030204" pitchFamily="34" charset="0"/>
              </a:rPr>
              <a:t>Nepal Alternatives to Violence Programme (AVP) </a:t>
            </a:r>
          </a:p>
          <a:p>
            <a:pPr marL="630238" indent="-342900">
              <a:lnSpc>
                <a:spcPct val="110000"/>
              </a:lnSpc>
              <a:buSzPct val="125000"/>
              <a:buFont typeface="Arial" panose="020B0604020202020204" pitchFamily="34" charset="0"/>
              <a:buChar char="•"/>
            </a:pPr>
            <a:r>
              <a:rPr lang="en-GB" sz="2000" i="1" dirty="0">
                <a:latin typeface="Calibri" panose="020F0502020204030204" pitchFamily="34" charset="0"/>
                <a:ea typeface="SimSun" panose="02010600030101010101" pitchFamily="2" charset="-122"/>
                <a:cs typeface="Calibri" panose="020F0502020204030204" pitchFamily="34" charset="0"/>
              </a:rPr>
              <a:t>Bangladesh:  </a:t>
            </a:r>
            <a:r>
              <a:rPr lang="en-GB" sz="2000" i="1" dirty="0">
                <a:latin typeface="Calibri" panose="020F0502020204030204" pitchFamily="34" charset="0"/>
                <a:cs typeface="Calibri" panose="020F0502020204030204" pitchFamily="34" charset="0"/>
              </a:rPr>
              <a:t>Gono </a:t>
            </a:r>
            <a:r>
              <a:rPr lang="en-GB" sz="2000" i="1" dirty="0" err="1">
                <a:latin typeface="Calibri" panose="020F0502020204030204" pitchFamily="34" charset="0"/>
                <a:cs typeface="Calibri" panose="020F0502020204030204" pitchFamily="34" charset="0"/>
              </a:rPr>
              <a:t>Unnayan</a:t>
            </a:r>
            <a:r>
              <a:rPr lang="en-GB" sz="2000" i="1" dirty="0">
                <a:latin typeface="Calibri" panose="020F0502020204030204" pitchFamily="34" charset="0"/>
                <a:cs typeface="Calibri" panose="020F0502020204030204" pitchFamily="34" charset="0"/>
              </a:rPr>
              <a:t> </a:t>
            </a:r>
            <a:r>
              <a:rPr lang="en-GB" sz="2000" i="1" dirty="0" err="1">
                <a:latin typeface="Calibri" panose="020F0502020204030204" pitchFamily="34" charset="0"/>
                <a:cs typeface="Calibri" panose="020F0502020204030204" pitchFamily="34" charset="0"/>
              </a:rPr>
              <a:t>Prochesta</a:t>
            </a:r>
            <a:r>
              <a:rPr lang="en-GB" sz="2000" i="1" dirty="0">
                <a:latin typeface="Calibri" panose="020F0502020204030204" pitchFamily="34" charset="0"/>
                <a:cs typeface="Calibri" panose="020F0502020204030204" pitchFamily="34" charset="0"/>
              </a:rPr>
              <a:t> (GUP</a:t>
            </a:r>
          </a:p>
          <a:p>
            <a:pPr marL="630238" indent="-342900">
              <a:lnSpc>
                <a:spcPct val="110000"/>
              </a:lnSpc>
              <a:buSzPct val="125000"/>
              <a:buFont typeface="Arial" panose="020B0604020202020204" pitchFamily="34" charset="0"/>
              <a:buChar char="•"/>
            </a:pPr>
            <a:r>
              <a:rPr lang="en-GB" sz="2000" i="1" dirty="0">
                <a:effectLst/>
                <a:latin typeface="Calibri" panose="020F0502020204030204" pitchFamily="34" charset="0"/>
                <a:ea typeface="SimSun" panose="02010600030101010101" pitchFamily="2" charset="-122"/>
                <a:cs typeface="Calibri" panose="020F0502020204030204" pitchFamily="34" charset="0"/>
              </a:rPr>
              <a:t>Myanmar:  Scholarships for Street Kids</a:t>
            </a:r>
          </a:p>
          <a:p>
            <a:pPr marL="630238" indent="-342900">
              <a:lnSpc>
                <a:spcPct val="110000"/>
              </a:lnSpc>
              <a:buSzPct val="125000"/>
              <a:buFont typeface="Arial" panose="020B0604020202020204" pitchFamily="34" charset="0"/>
              <a:buChar char="•"/>
            </a:pPr>
            <a:r>
              <a:rPr lang="en-GB" sz="2000" i="1" dirty="0">
                <a:latin typeface="Calibri" panose="020F0502020204030204" pitchFamily="34" charset="0"/>
                <a:ea typeface="SimSun" panose="02010600030101010101" pitchFamily="2" charset="-122"/>
                <a:cs typeface="Calibri" panose="020F0502020204030204" pitchFamily="34" charset="0"/>
              </a:rPr>
              <a:t>Asia-Pacific Region:  Friends World Committee for Consultation (FWCC)</a:t>
            </a:r>
            <a:endParaRPr lang="en-GB" sz="2000" i="1" dirty="0">
              <a:effectLst/>
              <a:latin typeface="Calibri" panose="020F0502020204030204" pitchFamily="34" charset="0"/>
              <a:ea typeface="SimSun" panose="02010600030101010101" pitchFamily="2" charset="-122"/>
              <a:cs typeface="Calibri" panose="020F0502020204030204" pitchFamily="34" charset="0"/>
            </a:endParaRPr>
          </a:p>
        </p:txBody>
      </p:sp>
      <p:sp>
        <p:nvSpPr>
          <p:cNvPr id="7" name="Slide Number Placeholder 6">
            <a:extLst>
              <a:ext uri="{FF2B5EF4-FFF2-40B4-BE49-F238E27FC236}">
                <a16:creationId xmlns:a16="http://schemas.microsoft.com/office/drawing/2014/main" id="{E4B77B4F-0759-44B4-AB82-8E74D14909C2}"/>
              </a:ext>
            </a:extLst>
          </p:cNvPr>
          <p:cNvSpPr>
            <a:spLocks noGrp="1"/>
          </p:cNvSpPr>
          <p:nvPr>
            <p:ph type="sldNum" sz="quarter" idx="12"/>
          </p:nvPr>
        </p:nvSpPr>
        <p:spPr>
          <a:xfrm>
            <a:off x="9169400" y="6299684"/>
            <a:ext cx="2743200" cy="365125"/>
          </a:xfrm>
        </p:spPr>
        <p:txBody>
          <a:bodyPr/>
          <a:lstStyle/>
          <a:p>
            <a:fld id="{1881A0BF-B3D6-4E0F-AB7B-06DFC0C2B2B1}" type="slidenum">
              <a:rPr lang="en-GB" sz="1400" smtClean="0">
                <a:solidFill>
                  <a:schemeClr val="tx1"/>
                </a:solidFill>
              </a:rPr>
              <a:t>2</a:t>
            </a:fld>
            <a:endParaRPr lang="en-GB" sz="1400">
              <a:solidFill>
                <a:schemeClr val="tx1"/>
              </a:solidFill>
            </a:endParaRPr>
          </a:p>
        </p:txBody>
      </p:sp>
      <p:sp>
        <p:nvSpPr>
          <p:cNvPr id="5" name="TextBox 4">
            <a:extLst>
              <a:ext uri="{FF2B5EF4-FFF2-40B4-BE49-F238E27FC236}">
                <a16:creationId xmlns:a16="http://schemas.microsoft.com/office/drawing/2014/main" id="{9360E285-CF58-4983-B865-79F7A09BBC24}"/>
              </a:ext>
            </a:extLst>
          </p:cNvPr>
          <p:cNvSpPr txBox="1"/>
          <p:nvPr/>
        </p:nvSpPr>
        <p:spPr>
          <a:xfrm>
            <a:off x="4556815" y="174622"/>
            <a:ext cx="2185214"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Contents</a:t>
            </a:r>
          </a:p>
        </p:txBody>
      </p:sp>
      <p:sp>
        <p:nvSpPr>
          <p:cNvPr id="6" name="TextBox 5">
            <a:extLst>
              <a:ext uri="{FF2B5EF4-FFF2-40B4-BE49-F238E27FC236}">
                <a16:creationId xmlns:a16="http://schemas.microsoft.com/office/drawing/2014/main" id="{1C4ABDF8-56FF-42ED-85F8-125E1808C99A}"/>
              </a:ext>
            </a:extLst>
          </p:cNvPr>
          <p:cNvSpPr txBox="1"/>
          <p:nvPr/>
        </p:nvSpPr>
        <p:spPr>
          <a:xfrm>
            <a:off x="971204" y="1122189"/>
            <a:ext cx="4678218" cy="5360057"/>
          </a:xfrm>
          <a:prstGeom prst="rect">
            <a:avLst/>
          </a:prstGeom>
          <a:noFill/>
        </p:spPr>
        <p:txBody>
          <a:bodyPr wrap="square">
            <a:spAutoFit/>
          </a:bodyPr>
          <a:lstStyle/>
          <a:p>
            <a:pPr marL="457200" indent="-457200">
              <a:lnSpc>
                <a:spcPct val="110000"/>
              </a:lnSpc>
              <a:spcBef>
                <a:spcPts val="600"/>
              </a:spcBef>
              <a:spcAft>
                <a:spcPts val="600"/>
              </a:spcAft>
              <a:buSzPct val="100000"/>
              <a:buFont typeface="+mj-lt"/>
              <a:buAutoNum type="arabicPeriod"/>
            </a:pPr>
            <a:r>
              <a:rPr lang="en-GB" sz="2100" dirty="0">
                <a:effectLst/>
                <a:latin typeface="Arial" panose="020B0604020202020204" pitchFamily="34" charset="0"/>
                <a:ea typeface="Times New Roman" panose="02020603050405020304" pitchFamily="18" charset="0"/>
                <a:cs typeface="Arial" panose="020B0604020202020204" pitchFamily="34" charset="0"/>
              </a:rPr>
              <a:t>Countries of QSAIG focus</a:t>
            </a:r>
          </a:p>
          <a:p>
            <a:pPr marL="457200" indent="-457200">
              <a:lnSpc>
                <a:spcPct val="110000"/>
              </a:lnSpc>
              <a:spcBef>
                <a:spcPts val="600"/>
              </a:spcBef>
              <a:spcAft>
                <a:spcPts val="600"/>
              </a:spcAft>
              <a:buSzPct val="100000"/>
              <a:buFont typeface="+mj-lt"/>
              <a:buAutoNum type="arabicPeriod"/>
            </a:pPr>
            <a:r>
              <a:rPr lang="en-GB" sz="2100" dirty="0">
                <a:effectLst/>
                <a:latin typeface="Arial" panose="020B0604020202020204" pitchFamily="34" charset="0"/>
                <a:ea typeface="Times New Roman" panose="02020603050405020304" pitchFamily="18" charset="0"/>
                <a:cs typeface="Arial" panose="020B0604020202020204" pitchFamily="34" charset="0"/>
              </a:rPr>
              <a:t>What is QSAIG</a:t>
            </a:r>
          </a:p>
          <a:p>
            <a:pPr marL="457200" indent="-457200">
              <a:lnSpc>
                <a:spcPct val="110000"/>
              </a:lnSpc>
              <a:spcBef>
                <a:spcPts val="600"/>
              </a:spcBef>
              <a:spcAft>
                <a:spcPts val="600"/>
              </a:spcAft>
              <a:buSzPct val="100000"/>
              <a:buFont typeface="+mj-lt"/>
              <a:buAutoNum type="arabicPeriod"/>
            </a:pPr>
            <a:r>
              <a:rPr lang="en-GB" sz="2100" dirty="0">
                <a:effectLst/>
                <a:latin typeface="Arial" panose="020B0604020202020204" pitchFamily="34" charset="0"/>
                <a:ea typeface="Times New Roman" panose="02020603050405020304" pitchFamily="18" charset="0"/>
                <a:cs typeface="Arial" panose="020B0604020202020204" pitchFamily="34" charset="0"/>
              </a:rPr>
              <a:t>QSAIG purposes</a:t>
            </a:r>
          </a:p>
          <a:p>
            <a:pPr marL="457200" indent="-457200">
              <a:lnSpc>
                <a:spcPct val="110000"/>
              </a:lnSpc>
              <a:spcBef>
                <a:spcPts val="600"/>
              </a:spcBef>
              <a:spcAft>
                <a:spcPts val="600"/>
              </a:spcAft>
              <a:buSzPct val="100000"/>
              <a:buFont typeface="+mj-lt"/>
              <a:buAutoNum type="arabicPeriod"/>
            </a:pPr>
            <a:r>
              <a:rPr lang="en-GB" sz="2100" dirty="0">
                <a:latin typeface="Arial" panose="020B0604020202020204" pitchFamily="34" charset="0"/>
                <a:ea typeface="Times New Roman" panose="02020603050405020304" pitchFamily="18" charset="0"/>
                <a:cs typeface="Arial" panose="020B0604020202020204" pitchFamily="34" charset="0"/>
              </a:rPr>
              <a:t>What we do</a:t>
            </a:r>
          </a:p>
          <a:p>
            <a:pPr marL="457200" indent="-457200">
              <a:lnSpc>
                <a:spcPct val="110000"/>
              </a:lnSpc>
              <a:spcBef>
                <a:spcPts val="600"/>
              </a:spcBef>
              <a:spcAft>
                <a:spcPts val="600"/>
              </a:spcAft>
              <a:buSzPct val="100000"/>
              <a:buFont typeface="+mj-lt"/>
              <a:buAutoNum type="arabicPeriod"/>
            </a:pPr>
            <a:r>
              <a:rPr lang="en-GB" sz="2100" dirty="0">
                <a:effectLst/>
                <a:latin typeface="Arial" panose="020B0604020202020204" pitchFamily="34" charset="0"/>
                <a:ea typeface="Times New Roman" panose="02020603050405020304" pitchFamily="18" charset="0"/>
                <a:cs typeface="Arial" panose="020B0604020202020204" pitchFamily="34" charset="0"/>
              </a:rPr>
              <a:t>Quakers worldwide</a:t>
            </a:r>
          </a:p>
          <a:p>
            <a:pPr marL="457200" indent="-457200">
              <a:lnSpc>
                <a:spcPct val="110000"/>
              </a:lnSpc>
              <a:spcBef>
                <a:spcPts val="600"/>
              </a:spcBef>
              <a:spcAft>
                <a:spcPts val="600"/>
              </a:spcAft>
              <a:buSzPct val="100000"/>
              <a:buFont typeface="+mj-lt"/>
              <a:buAutoNum type="arabicPeriod"/>
            </a:pPr>
            <a:r>
              <a:rPr lang="en-GB" sz="2100" dirty="0">
                <a:effectLst/>
                <a:latin typeface="Arial" panose="020B0604020202020204" pitchFamily="34" charset="0"/>
                <a:ea typeface="Times New Roman" panose="02020603050405020304" pitchFamily="18" charset="0"/>
                <a:cs typeface="Arial" panose="020B0604020202020204" pitchFamily="34" charset="0"/>
              </a:rPr>
              <a:t>Quakers in South Asia</a:t>
            </a:r>
          </a:p>
          <a:p>
            <a:pPr marL="457200" indent="-457200">
              <a:lnSpc>
                <a:spcPct val="110000"/>
              </a:lnSpc>
              <a:spcBef>
                <a:spcPts val="600"/>
              </a:spcBef>
              <a:spcAft>
                <a:spcPts val="600"/>
              </a:spcAft>
              <a:buSzPct val="100000"/>
              <a:buFont typeface="+mj-lt"/>
              <a:buAutoNum type="arabicPeriod"/>
            </a:pPr>
            <a:r>
              <a:rPr lang="en-GB" sz="2100" dirty="0">
                <a:effectLst/>
                <a:latin typeface="Arial" panose="020B0604020202020204" pitchFamily="34" charset="0"/>
                <a:ea typeface="Times New Roman" panose="02020603050405020304" pitchFamily="18" charset="0"/>
                <a:cs typeface="Arial" panose="020B0604020202020204" pitchFamily="34" charset="0"/>
              </a:rPr>
              <a:t>Quaker meetings in S. Asia</a:t>
            </a:r>
          </a:p>
          <a:p>
            <a:pPr marL="457200" indent="-457200">
              <a:lnSpc>
                <a:spcPct val="110000"/>
              </a:lnSpc>
              <a:spcBef>
                <a:spcPts val="600"/>
              </a:spcBef>
              <a:spcAft>
                <a:spcPts val="600"/>
              </a:spcAft>
              <a:buSzPct val="100000"/>
              <a:buFont typeface="+mj-lt"/>
              <a:buAutoNum type="arabicPeriod"/>
            </a:pPr>
            <a:r>
              <a:rPr lang="en-GB" sz="2100" dirty="0">
                <a:effectLst/>
                <a:latin typeface="Arial" panose="020B0604020202020204" pitchFamily="34" charset="0"/>
                <a:ea typeface="Times New Roman" panose="02020603050405020304" pitchFamily="18" charset="0"/>
                <a:cs typeface="Arial" panose="020B0604020202020204" pitchFamily="34" charset="0"/>
              </a:rPr>
              <a:t>Some groups with whom QSAIG has interacted   </a:t>
            </a:r>
            <a:r>
              <a:rPr lang="en-GB" sz="2100" i="1" dirty="0">
                <a:effectLst/>
                <a:latin typeface="Arial" panose="020B0604020202020204" pitchFamily="34" charset="0"/>
                <a:ea typeface="Times New Roman" panose="02020603050405020304" pitchFamily="18" charset="0"/>
                <a:cs typeface="Arial" panose="020B0604020202020204" pitchFamily="34" charset="0"/>
              </a:rPr>
              <a:t>(see adjacent list)</a:t>
            </a:r>
          </a:p>
          <a:p>
            <a:pPr marL="457200" indent="-457200">
              <a:lnSpc>
                <a:spcPct val="110000"/>
              </a:lnSpc>
              <a:spcBef>
                <a:spcPts val="600"/>
              </a:spcBef>
              <a:spcAft>
                <a:spcPts val="600"/>
              </a:spcAft>
              <a:buSzPct val="100000"/>
              <a:buFont typeface="+mj-lt"/>
              <a:buAutoNum type="arabicPeriod"/>
            </a:pPr>
            <a:r>
              <a:rPr lang="en-GB" sz="2100" dirty="0">
                <a:effectLst/>
                <a:latin typeface="Arial" panose="020B0604020202020204" pitchFamily="34" charset="0"/>
                <a:ea typeface="Times New Roman" panose="02020603050405020304" pitchFamily="18" charset="0"/>
                <a:cs typeface="Arial" panose="020B0604020202020204" pitchFamily="34" charset="0"/>
              </a:rPr>
              <a:t>Forthcoming activities</a:t>
            </a:r>
          </a:p>
          <a:p>
            <a:pPr marL="457200" indent="-457200">
              <a:lnSpc>
                <a:spcPct val="110000"/>
              </a:lnSpc>
              <a:spcBef>
                <a:spcPts val="600"/>
              </a:spcBef>
              <a:spcAft>
                <a:spcPts val="600"/>
              </a:spcAft>
              <a:buSzPct val="100000"/>
              <a:buFont typeface="+mj-lt"/>
              <a:buAutoNum type="arabicPeriod"/>
            </a:pPr>
            <a:r>
              <a:rPr lang="en-GB" sz="2100" dirty="0">
                <a:latin typeface="Arial" panose="020B0604020202020204" pitchFamily="34" charset="0"/>
                <a:ea typeface="Times New Roman" panose="02020603050405020304" pitchFamily="18" charset="0"/>
                <a:cs typeface="Arial" panose="020B0604020202020204" pitchFamily="34" charset="0"/>
              </a:rPr>
              <a:t>How you can get involved</a:t>
            </a:r>
            <a:endParaRPr lang="en-GB" sz="2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021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927E5-ACBB-4AA5-8DEC-9904E6E73DC3}"/>
              </a:ext>
            </a:extLst>
          </p:cNvPr>
          <p:cNvSpPr txBox="1"/>
          <p:nvPr/>
        </p:nvSpPr>
        <p:spPr>
          <a:xfrm>
            <a:off x="152400" y="236590"/>
            <a:ext cx="5354321" cy="3354765"/>
          </a:xfrm>
          <a:prstGeom prst="rect">
            <a:avLst/>
          </a:prstGeom>
          <a:noFill/>
        </p:spPr>
        <p:txBody>
          <a:bodyPr wrap="square">
            <a:spAutoFit/>
          </a:bodyPr>
          <a:lstStyle/>
          <a:p>
            <a:pPr>
              <a:spcAft>
                <a:spcPts val="1200"/>
              </a:spcAft>
            </a:pPr>
            <a:r>
              <a:rPr lang="en-GB" sz="3600" b="1" dirty="0">
                <a:solidFill>
                  <a:srgbClr val="CC0066"/>
                </a:solidFill>
                <a:effectLst/>
                <a:latin typeface="Arial" panose="020B0604020202020204" pitchFamily="34" charset="0"/>
                <a:ea typeface="SimSun" panose="02010600030101010101" pitchFamily="2" charset="-122"/>
                <a:cs typeface="Arial" panose="020B0604020202020204" pitchFamily="34" charset="0"/>
              </a:rPr>
              <a:t>Friends World Committee for Consultation (FWCC) – Asia West Pacific Section</a:t>
            </a:r>
          </a:p>
          <a:p>
            <a:r>
              <a:rPr lang="en-GB" sz="2400" b="1" i="1" u="sng" dirty="0">
                <a:solidFill>
                  <a:srgbClr val="CC0066"/>
                </a:solidFill>
                <a:effectLst/>
                <a:latin typeface="Arial" panose="020B0604020202020204" pitchFamily="34" charset="0"/>
                <a:ea typeface="SimSu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http://fwccawps.org/</a:t>
            </a:r>
            <a:endParaRPr lang="en-GB" sz="2400" dirty="0">
              <a:solidFill>
                <a:srgbClr val="CC0066"/>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2" name="Slide Number Placeholder 1">
            <a:extLst>
              <a:ext uri="{FF2B5EF4-FFF2-40B4-BE49-F238E27FC236}">
                <a16:creationId xmlns:a16="http://schemas.microsoft.com/office/drawing/2014/main" id="{6BD6FBF9-FB67-43C7-91EE-E8C0ACABFA49}"/>
              </a:ext>
            </a:extLst>
          </p:cNvPr>
          <p:cNvSpPr>
            <a:spLocks noGrp="1"/>
          </p:cNvSpPr>
          <p:nvPr>
            <p:ph type="sldNum" sz="quarter" idx="12"/>
          </p:nvPr>
        </p:nvSpPr>
        <p:spPr/>
        <p:txBody>
          <a:bodyPr/>
          <a:lstStyle/>
          <a:p>
            <a:fld id="{1881A0BF-B3D6-4E0F-AB7B-06DFC0C2B2B1}" type="slidenum">
              <a:rPr lang="en-GB" smtClean="0"/>
              <a:t>20</a:t>
            </a:fld>
            <a:endParaRPr lang="en-GB"/>
          </a:p>
        </p:txBody>
      </p:sp>
      <p:pic>
        <p:nvPicPr>
          <p:cNvPr id="6" name="Picture 5" descr="A picture containing text, clipart&#10;&#10;Description automatically generated">
            <a:extLst>
              <a:ext uri="{FF2B5EF4-FFF2-40B4-BE49-F238E27FC236}">
                <a16:creationId xmlns:a16="http://schemas.microsoft.com/office/drawing/2014/main" id="{37D8A848-F844-4019-A961-16F3F8305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360" y="269980"/>
            <a:ext cx="1056640" cy="1056640"/>
          </a:xfrm>
          <a:prstGeom prst="rect">
            <a:avLst/>
          </a:prstGeom>
        </p:spPr>
      </p:pic>
      <p:pic>
        <p:nvPicPr>
          <p:cNvPr id="8" name="Picture 7">
            <a:extLst>
              <a:ext uri="{FF2B5EF4-FFF2-40B4-BE49-F238E27FC236}">
                <a16:creationId xmlns:a16="http://schemas.microsoft.com/office/drawing/2014/main" id="{127EA93A-D961-45F6-8023-5021CD625D18}"/>
              </a:ext>
            </a:extLst>
          </p:cNvPr>
          <p:cNvPicPr>
            <a:picLocks noChangeAspect="1"/>
          </p:cNvPicPr>
          <p:nvPr/>
        </p:nvPicPr>
        <p:blipFill rotWithShape="1">
          <a:blip r:embed="rId4"/>
          <a:srcRect l="2030" t="3073" r="911"/>
          <a:stretch/>
        </p:blipFill>
        <p:spPr>
          <a:xfrm>
            <a:off x="5506721" y="11234"/>
            <a:ext cx="6766560" cy="6777706"/>
          </a:xfrm>
          <a:prstGeom prst="rect">
            <a:avLst/>
          </a:prstGeom>
        </p:spPr>
      </p:pic>
      <p:sp>
        <p:nvSpPr>
          <p:cNvPr id="4" name="TextBox 3">
            <a:extLst>
              <a:ext uri="{FF2B5EF4-FFF2-40B4-BE49-F238E27FC236}">
                <a16:creationId xmlns:a16="http://schemas.microsoft.com/office/drawing/2014/main" id="{B5D46A47-5884-4C5D-8CCC-D9467635603F}"/>
              </a:ext>
            </a:extLst>
          </p:cNvPr>
          <p:cNvSpPr txBox="1"/>
          <p:nvPr/>
        </p:nvSpPr>
        <p:spPr>
          <a:xfrm>
            <a:off x="152400" y="3984890"/>
            <a:ext cx="7538719" cy="2873110"/>
          </a:xfrm>
          <a:prstGeom prst="rect">
            <a:avLst/>
          </a:prstGeom>
          <a:solidFill>
            <a:schemeClr val="bg1"/>
          </a:solidFill>
        </p:spPr>
        <p:txBody>
          <a:bodyPr wrap="square">
            <a:noAutofit/>
          </a:bodyPr>
          <a:lstStyle/>
          <a:p>
            <a:pPr marL="342900" indent="-342900">
              <a:spcBef>
                <a:spcPts val="600"/>
              </a:spcBef>
              <a:spcAft>
                <a:spcPts val="600"/>
              </a:spcAft>
              <a:buFont typeface="Arial" panose="020B0604020202020204" pitchFamily="34" charset="0"/>
              <a:buChar char="•"/>
            </a:pPr>
            <a:r>
              <a:rPr lang="en-GB" sz="2000" dirty="0">
                <a:solidFill>
                  <a:srgbClr val="000000"/>
                </a:solidFill>
                <a:effectLst/>
                <a:ea typeface="Times New Roman" panose="02020603050405020304" pitchFamily="18" charset="0"/>
                <a:cs typeface="Arial" panose="020B0604020202020204" pitchFamily="34" charset="0"/>
              </a:rPr>
              <a:t>FWCC’s purpose is to encourage fellowship among all branches of the Religious Society of Friends </a:t>
            </a:r>
          </a:p>
          <a:p>
            <a:pPr marL="342900" indent="-342900">
              <a:spcBef>
                <a:spcPts val="600"/>
              </a:spcBef>
              <a:spcAft>
                <a:spcPts val="600"/>
              </a:spcAft>
              <a:buFont typeface="Arial" panose="020B0604020202020204" pitchFamily="34" charset="0"/>
              <a:buChar char="•"/>
            </a:pPr>
            <a:r>
              <a:rPr lang="en-GB" sz="2000" dirty="0">
                <a:solidFill>
                  <a:srgbClr val="000000"/>
                </a:solidFill>
                <a:effectLst/>
                <a:ea typeface="Times New Roman" panose="02020603050405020304" pitchFamily="18" charset="0"/>
                <a:cs typeface="Arial" panose="020B0604020202020204" pitchFamily="34" charset="0"/>
              </a:rPr>
              <a:t>FWCC’s World Office is at Friends House, Euston, London </a:t>
            </a:r>
          </a:p>
          <a:p>
            <a:pPr marL="342900" indent="-342900">
              <a:spcBef>
                <a:spcPts val="600"/>
              </a:spcBef>
              <a:spcAft>
                <a:spcPts val="600"/>
              </a:spcAft>
              <a:buFont typeface="Arial" panose="020B0604020202020204" pitchFamily="34" charset="0"/>
              <a:buChar char="•"/>
            </a:pPr>
            <a:r>
              <a:rPr lang="en-GB" sz="2000" dirty="0">
                <a:solidFill>
                  <a:srgbClr val="000000"/>
                </a:solidFill>
                <a:effectLst/>
                <a:ea typeface="Times New Roman" panose="02020603050405020304" pitchFamily="18" charset="0"/>
                <a:cs typeface="Arial" panose="020B0604020202020204" pitchFamily="34" charset="0"/>
              </a:rPr>
              <a:t>The Asia West Pacific Section </a:t>
            </a:r>
            <a:r>
              <a:rPr lang="en-GB" sz="2000" dirty="0">
                <a:solidFill>
                  <a:srgbClr val="000000"/>
                </a:solidFill>
                <a:ea typeface="Times New Roman" panose="02020603050405020304" pitchFamily="18" charset="0"/>
                <a:cs typeface="Arial" panose="020B0604020202020204" pitchFamily="34" charset="0"/>
              </a:rPr>
              <a:t>Clerk: Jonathan Fletcher, New Zealand</a:t>
            </a:r>
            <a:endParaRPr lang="en-GB" sz="2000" dirty="0">
              <a:solidFill>
                <a:srgbClr val="000000"/>
              </a:solidFill>
              <a:effectLst/>
              <a:ea typeface="Times New Roman" panose="02020603050405020304" pitchFamily="18"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GB" sz="2000" dirty="0">
                <a:solidFill>
                  <a:srgbClr val="000000"/>
                </a:solidFill>
                <a:effectLst/>
                <a:ea typeface="Times New Roman" panose="02020603050405020304" pitchFamily="18" charset="0"/>
                <a:cs typeface="Arial" panose="020B0604020202020204" pitchFamily="34" charset="0"/>
              </a:rPr>
              <a:t>AWPS Secretary:  </a:t>
            </a:r>
            <a:r>
              <a:rPr lang="en-GB" sz="2000" dirty="0" err="1">
                <a:solidFill>
                  <a:srgbClr val="000000"/>
                </a:solidFill>
                <a:effectLst/>
                <a:ea typeface="Times New Roman" panose="02020603050405020304" pitchFamily="18" charset="0"/>
                <a:cs typeface="Arial" panose="020B0604020202020204" pitchFamily="34" charset="0"/>
              </a:rPr>
              <a:t>Ronis</a:t>
            </a:r>
            <a:r>
              <a:rPr lang="en-GB" sz="2000" dirty="0">
                <a:solidFill>
                  <a:srgbClr val="000000"/>
                </a:solidFill>
                <a:effectLst/>
                <a:ea typeface="Times New Roman" panose="02020603050405020304" pitchFamily="18" charset="0"/>
                <a:cs typeface="Arial" panose="020B0604020202020204" pitchFamily="34" charset="0"/>
              </a:rPr>
              <a:t> Chapman, Canberra Regional Meeting, Australia </a:t>
            </a:r>
            <a:r>
              <a:rPr lang="en-GB" sz="2000" i="1" dirty="0">
                <a:solidFill>
                  <a:srgbClr val="000000"/>
                </a:solidFill>
                <a:effectLst/>
                <a:ea typeface="Times New Roman" panose="02020603050405020304" pitchFamily="18" charset="0"/>
                <a:cs typeface="Arial" panose="020B0604020202020204" pitchFamily="34" charset="0"/>
              </a:rPr>
              <a:t>– contact:  </a:t>
            </a:r>
            <a:r>
              <a:rPr lang="en-GB" sz="2400" b="1" i="1" dirty="0">
                <a:solidFill>
                  <a:srgbClr val="CC0066"/>
                </a:solidFill>
                <a:effectLst/>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ronisc@fwccawps.org</a:t>
            </a:r>
            <a:endParaRPr lang="en-GB" sz="2400" b="1" i="1" dirty="0">
              <a:solidFill>
                <a:srgbClr val="CC0066"/>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6712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B1FE75-8003-4CD4-91BD-A13D5D03EA9C}"/>
              </a:ext>
            </a:extLst>
          </p:cNvPr>
          <p:cNvSpPr txBox="1"/>
          <p:nvPr/>
        </p:nvSpPr>
        <p:spPr>
          <a:xfrm>
            <a:off x="936621" y="1162421"/>
            <a:ext cx="10318752" cy="2066656"/>
          </a:xfrm>
          <a:prstGeom prst="rect">
            <a:avLst/>
          </a:prstGeom>
          <a:noFill/>
        </p:spPr>
        <p:txBody>
          <a:bodyPr wrap="square">
            <a:spAutoFit/>
          </a:bodyPr>
          <a:lstStyle/>
          <a:p>
            <a:pPr marL="457200" indent="-457200">
              <a:lnSpc>
                <a:spcPct val="110000"/>
              </a:lnSpc>
              <a:spcBef>
                <a:spcPts val="1200"/>
              </a:spcBef>
              <a:spcAft>
                <a:spcPts val="1200"/>
              </a:spcAft>
              <a:buFont typeface="Arial" panose="020B0604020202020204" pitchFamily="34" charset="0"/>
              <a:buChar char="•"/>
            </a:pPr>
            <a:r>
              <a:rPr lang="en-GB" sz="2000" b="1" dirty="0">
                <a:effectLst/>
                <a:latin typeface="Arial" panose="020B0604020202020204" pitchFamily="34" charset="0"/>
                <a:ea typeface="Times New Roman" panose="02020603050405020304" pitchFamily="18" charset="0"/>
                <a:cs typeface="Arial" panose="020B0604020202020204" pitchFamily="34" charset="0"/>
              </a:rPr>
              <a:t>Thursday 5</a:t>
            </a:r>
            <a:r>
              <a:rPr lang="en-GB" sz="2000" b="1" baseline="30000" dirty="0">
                <a:effectLst/>
                <a:latin typeface="Arial" panose="020B0604020202020204" pitchFamily="34" charset="0"/>
                <a:ea typeface="Times New Roman" panose="02020603050405020304" pitchFamily="18" charset="0"/>
                <a:cs typeface="Arial" panose="020B0604020202020204" pitchFamily="34" charset="0"/>
              </a:rPr>
              <a:t>th</a:t>
            </a:r>
            <a:r>
              <a:rPr lang="en-GB" sz="2000" b="1" dirty="0">
                <a:effectLst/>
                <a:latin typeface="Arial" panose="020B0604020202020204" pitchFamily="34" charset="0"/>
                <a:ea typeface="Times New Roman" panose="02020603050405020304" pitchFamily="18" charset="0"/>
                <a:cs typeface="Arial" panose="020B0604020202020204" pitchFamily="34" charset="0"/>
              </a:rPr>
              <a:t> August 2021 at 12.30pm </a:t>
            </a:r>
            <a:r>
              <a:rPr lang="en-GB" sz="2000" dirty="0">
                <a:effectLst/>
                <a:latin typeface="Arial" panose="020B0604020202020204" pitchFamily="34" charset="0"/>
                <a:ea typeface="Times New Roman" panose="02020603050405020304" pitchFamily="18" charset="0"/>
                <a:cs typeface="Arial" panose="020B0604020202020204" pitchFamily="34" charset="0"/>
              </a:rPr>
              <a:t>– QSAIG Special Interest Group meeting (on ZOOM) at Britain Yearly Meeting – </a:t>
            </a:r>
            <a:r>
              <a:rPr lang="en-GB" sz="2000" i="1" dirty="0">
                <a:effectLst/>
                <a:latin typeface="Arial" panose="020B0604020202020204" pitchFamily="34" charset="0"/>
                <a:ea typeface="Times New Roman" panose="02020603050405020304" pitchFamily="18" charset="0"/>
                <a:cs typeface="Arial" panose="020B0604020202020204" pitchFamily="34" charset="0"/>
              </a:rPr>
              <a:t>OPEN TO ALL, details at QSAIG Website</a:t>
            </a:r>
            <a:endParaRPr lang="en-GB" sz="2000" i="1"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0000"/>
              </a:lnSpc>
              <a:spcBef>
                <a:spcPts val="1200"/>
              </a:spcBef>
              <a:buFont typeface="Arial" panose="020B0604020202020204" pitchFamily="34" charset="0"/>
              <a:buChar char="•"/>
            </a:pPr>
            <a:r>
              <a:rPr lang="en-GB" sz="2000" b="1" dirty="0">
                <a:effectLst/>
                <a:latin typeface="Arial" panose="020B0604020202020204" pitchFamily="34" charset="0"/>
                <a:ea typeface="Times New Roman" panose="02020603050405020304" pitchFamily="18" charset="0"/>
                <a:cs typeface="Arial" panose="020B0604020202020204" pitchFamily="34" charset="0"/>
              </a:rPr>
              <a:t>Saturday 23</a:t>
            </a:r>
            <a:r>
              <a:rPr lang="en-GB" sz="2000" b="1" baseline="30000" dirty="0">
                <a:effectLst/>
                <a:latin typeface="Arial" panose="020B0604020202020204" pitchFamily="34" charset="0"/>
                <a:ea typeface="Times New Roman" panose="02020603050405020304" pitchFamily="18" charset="0"/>
                <a:cs typeface="Arial" panose="020B0604020202020204" pitchFamily="34" charset="0"/>
              </a:rPr>
              <a:t>rd</a:t>
            </a:r>
            <a:r>
              <a:rPr lang="en-GB" sz="2000" b="1" dirty="0">
                <a:effectLst/>
                <a:latin typeface="Arial" panose="020B0604020202020204" pitchFamily="34" charset="0"/>
                <a:ea typeface="Times New Roman" panose="02020603050405020304" pitchFamily="18" charset="0"/>
                <a:cs typeface="Arial" panose="020B0604020202020204" pitchFamily="34" charset="0"/>
              </a:rPr>
              <a:t> Octob</a:t>
            </a:r>
            <a:r>
              <a:rPr lang="en-GB" sz="2000" b="1" dirty="0">
                <a:latin typeface="Arial" panose="020B0604020202020204" pitchFamily="34" charset="0"/>
                <a:ea typeface="Times New Roman" panose="02020603050405020304" pitchFamily="18" charset="0"/>
                <a:cs typeface="Arial" panose="020B0604020202020204" pitchFamily="34" charset="0"/>
              </a:rPr>
              <a:t>er 2021 at 10.00am </a:t>
            </a:r>
            <a:r>
              <a:rPr lang="en-GB" sz="2000" dirty="0">
                <a:latin typeface="Arial" panose="020B0604020202020204" pitchFamily="34" charset="0"/>
                <a:ea typeface="Times New Roman" panose="02020603050405020304" pitchFamily="18" charset="0"/>
                <a:cs typeface="Arial" panose="020B0604020202020204" pitchFamily="34" charset="0"/>
              </a:rPr>
              <a:t>– QSAIG AGM in London</a:t>
            </a:r>
          </a:p>
          <a:p>
            <a:pPr marL="447675" lvl="0">
              <a:lnSpc>
                <a:spcPct val="110000"/>
              </a:lnSpc>
              <a:spcAft>
                <a:spcPts val="1200"/>
              </a:spcAft>
            </a:pPr>
            <a:r>
              <a:rPr lang="en-GB" sz="2000" i="1" dirty="0">
                <a:effectLst/>
                <a:latin typeface="Arial" panose="020B0604020202020204" pitchFamily="34" charset="0"/>
                <a:ea typeface="Times New Roman" panose="02020603050405020304" pitchFamily="18" charset="0"/>
                <a:cs typeface="Arial" panose="020B0604020202020204" pitchFamily="34" charset="0"/>
              </a:rPr>
              <a:t>Likely to be a ‘blended</a:t>
            </a:r>
            <a:r>
              <a:rPr lang="en-GB" sz="2000" i="1" dirty="0">
                <a:latin typeface="Arial" panose="020B0604020202020204" pitchFamily="34" charset="0"/>
                <a:ea typeface="Times New Roman" panose="02020603050405020304" pitchFamily="18" charset="0"/>
                <a:cs typeface="Arial" panose="020B0604020202020204" pitchFamily="34" charset="0"/>
              </a:rPr>
              <a:t>’ meeting of ZOOM and personal attendance – details on QSAIG website</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ADE1D6-DA54-4EEE-9AB5-0A45EC64E580}"/>
              </a:ext>
            </a:extLst>
          </p:cNvPr>
          <p:cNvSpPr txBox="1"/>
          <p:nvPr/>
        </p:nvSpPr>
        <p:spPr>
          <a:xfrm>
            <a:off x="2703626" y="308621"/>
            <a:ext cx="6784742"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QSAIG Forthcoming Activities</a:t>
            </a:r>
          </a:p>
        </p:txBody>
      </p:sp>
      <p:sp>
        <p:nvSpPr>
          <p:cNvPr id="10" name="Slide Number Placeholder 9">
            <a:extLst>
              <a:ext uri="{FF2B5EF4-FFF2-40B4-BE49-F238E27FC236}">
                <a16:creationId xmlns:a16="http://schemas.microsoft.com/office/drawing/2014/main" id="{5A86E48A-2EF7-4F1A-B95E-2AB79D02E781}"/>
              </a:ext>
            </a:extLst>
          </p:cNvPr>
          <p:cNvSpPr>
            <a:spLocks noGrp="1"/>
          </p:cNvSpPr>
          <p:nvPr>
            <p:ph type="sldNum" sz="quarter" idx="12"/>
          </p:nvPr>
        </p:nvSpPr>
        <p:spPr/>
        <p:txBody>
          <a:bodyPr/>
          <a:lstStyle/>
          <a:p>
            <a:fld id="{1881A0BF-B3D6-4E0F-AB7B-06DFC0C2B2B1}" type="slidenum">
              <a:rPr lang="en-GB" smtClean="0"/>
              <a:t>21</a:t>
            </a:fld>
            <a:endParaRPr lang="en-GB"/>
          </a:p>
        </p:txBody>
      </p:sp>
      <p:sp>
        <p:nvSpPr>
          <p:cNvPr id="6" name="TextBox 5">
            <a:extLst>
              <a:ext uri="{FF2B5EF4-FFF2-40B4-BE49-F238E27FC236}">
                <a16:creationId xmlns:a16="http://schemas.microsoft.com/office/drawing/2014/main" id="{CD843B78-4EB3-4B25-BCFC-325994D5B01C}"/>
              </a:ext>
            </a:extLst>
          </p:cNvPr>
          <p:cNvSpPr txBox="1"/>
          <p:nvPr/>
        </p:nvSpPr>
        <p:spPr>
          <a:xfrm>
            <a:off x="3169555" y="3743427"/>
            <a:ext cx="5852884"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How you can get involved</a:t>
            </a:r>
          </a:p>
        </p:txBody>
      </p:sp>
      <p:sp>
        <p:nvSpPr>
          <p:cNvPr id="8" name="TextBox 7">
            <a:extLst>
              <a:ext uri="{FF2B5EF4-FFF2-40B4-BE49-F238E27FC236}">
                <a16:creationId xmlns:a16="http://schemas.microsoft.com/office/drawing/2014/main" id="{9BB0F47B-E856-4984-975C-6AA6F35B309E}"/>
              </a:ext>
            </a:extLst>
          </p:cNvPr>
          <p:cNvSpPr txBox="1"/>
          <p:nvPr/>
        </p:nvSpPr>
        <p:spPr>
          <a:xfrm>
            <a:off x="936621" y="4711334"/>
            <a:ext cx="10318752" cy="1323439"/>
          </a:xfrm>
          <a:prstGeom prst="rect">
            <a:avLst/>
          </a:prstGeom>
          <a:noFill/>
        </p:spPr>
        <p:txBody>
          <a:bodyPr wrap="square">
            <a:spAutoFit/>
          </a:bodyPr>
          <a:lstStyle/>
          <a:p>
            <a:pPr marL="571500" indent="-457200">
              <a:buFont typeface="+mj-lt"/>
              <a:buAutoNum type="arabicPeriod"/>
            </a:pPr>
            <a:r>
              <a:rPr lang="en-GB" sz="2000" dirty="0">
                <a:effectLst/>
                <a:latin typeface="Arial" panose="020B0604020202020204" pitchFamily="34" charset="0"/>
                <a:ea typeface="Times New Roman" panose="02020603050405020304" pitchFamily="18" charset="0"/>
                <a:cs typeface="Arial" panose="020B0604020202020204" pitchFamily="34" charset="0"/>
              </a:rPr>
              <a:t>Join QSAIG   </a:t>
            </a:r>
            <a:r>
              <a:rPr lang="en-GB" sz="2000" i="1" dirty="0">
                <a:effectLst/>
                <a:latin typeface="Arial" panose="020B0604020202020204" pitchFamily="34" charset="0"/>
                <a:ea typeface="Times New Roman" panose="02020603050405020304" pitchFamily="18" charset="0"/>
                <a:cs typeface="Arial" panose="020B0604020202020204" pitchFamily="34" charset="0"/>
              </a:rPr>
              <a:t>(see website for details)</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571500" indent="-457200">
              <a:buFont typeface="+mj-lt"/>
              <a:buAutoNum type="arabicPeriod"/>
            </a:pPr>
            <a:r>
              <a:rPr lang="en-GB" sz="2000" dirty="0">
                <a:effectLst/>
                <a:latin typeface="Arial" panose="020B0604020202020204" pitchFamily="34" charset="0"/>
                <a:ea typeface="Times New Roman" panose="02020603050405020304" pitchFamily="18" charset="0"/>
                <a:cs typeface="Arial" panose="020B0604020202020204" pitchFamily="34" charset="0"/>
              </a:rPr>
              <a:t>Send articles for our newsletter</a:t>
            </a:r>
          </a:p>
          <a:p>
            <a:pPr marL="571500" indent="-457200">
              <a:buFont typeface="+mj-lt"/>
              <a:buAutoNum type="arabicPeriod"/>
            </a:pPr>
            <a:r>
              <a:rPr lang="en-GB" sz="2000" dirty="0">
                <a:latin typeface="Arial" panose="020B0604020202020204" pitchFamily="34" charset="0"/>
                <a:ea typeface="Times New Roman" panose="02020603050405020304" pitchFamily="18" charset="0"/>
                <a:cs typeface="Arial" panose="020B0604020202020204" pitchFamily="34" charset="0"/>
              </a:rPr>
              <a:t>Come to our meetings (on-line or in person)</a:t>
            </a:r>
          </a:p>
          <a:p>
            <a:pPr marL="571500" indent="-457200">
              <a:buFont typeface="+mj-lt"/>
              <a:buAutoNum type="arabicPeriod"/>
            </a:pPr>
            <a:r>
              <a:rPr lang="en-GB" sz="2000" dirty="0">
                <a:effectLst/>
                <a:latin typeface="Arial" panose="020B0604020202020204" pitchFamily="34" charset="0"/>
                <a:ea typeface="Times New Roman" panose="02020603050405020304" pitchFamily="18" charset="0"/>
                <a:cs typeface="Arial" panose="020B0604020202020204" pitchFamily="34" charset="0"/>
              </a:rPr>
              <a:t>Pass on info about QSAIG to your local meeting</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839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1FD1C-0BBD-417D-8586-22F3FB7AFA3D}"/>
              </a:ext>
            </a:extLst>
          </p:cNvPr>
          <p:cNvSpPr>
            <a:spLocks noGrp="1"/>
          </p:cNvSpPr>
          <p:nvPr>
            <p:ph type="sldNum" sz="quarter" idx="12"/>
          </p:nvPr>
        </p:nvSpPr>
        <p:spPr/>
        <p:txBody>
          <a:bodyPr/>
          <a:lstStyle/>
          <a:p>
            <a:fld id="{1881A0BF-B3D6-4E0F-AB7B-06DFC0C2B2B1}" type="slidenum">
              <a:rPr lang="en-GB" smtClean="0"/>
              <a:t>22</a:t>
            </a:fld>
            <a:endParaRPr lang="en-GB"/>
          </a:p>
        </p:txBody>
      </p:sp>
      <p:sp>
        <p:nvSpPr>
          <p:cNvPr id="4" name="TextBox 3">
            <a:extLst>
              <a:ext uri="{FF2B5EF4-FFF2-40B4-BE49-F238E27FC236}">
                <a16:creationId xmlns:a16="http://schemas.microsoft.com/office/drawing/2014/main" id="{A7A3FE4C-2CE3-42C0-AC5E-0A4CEE61F94D}"/>
              </a:ext>
            </a:extLst>
          </p:cNvPr>
          <p:cNvSpPr txBox="1"/>
          <p:nvPr/>
        </p:nvSpPr>
        <p:spPr>
          <a:xfrm>
            <a:off x="4845145" y="3702871"/>
            <a:ext cx="2501710"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Thank You</a:t>
            </a:r>
          </a:p>
        </p:txBody>
      </p:sp>
      <p:sp>
        <p:nvSpPr>
          <p:cNvPr id="5" name="TextBox 4">
            <a:extLst>
              <a:ext uri="{FF2B5EF4-FFF2-40B4-BE49-F238E27FC236}">
                <a16:creationId xmlns:a16="http://schemas.microsoft.com/office/drawing/2014/main" id="{A11D1E43-232F-42CA-B049-B029818304CD}"/>
              </a:ext>
            </a:extLst>
          </p:cNvPr>
          <p:cNvSpPr txBox="1"/>
          <p:nvPr/>
        </p:nvSpPr>
        <p:spPr>
          <a:xfrm>
            <a:off x="1757172" y="1510866"/>
            <a:ext cx="8677656" cy="1477520"/>
          </a:xfrm>
          <a:prstGeom prst="rect">
            <a:avLst/>
          </a:prstGeom>
          <a:noFill/>
        </p:spPr>
        <p:txBody>
          <a:bodyPr wrap="square">
            <a:spAutoFit/>
          </a:bodyPr>
          <a:lstStyle/>
          <a:p>
            <a:pPr marL="114300" algn="ctr">
              <a:lnSpc>
                <a:spcPct val="110000"/>
              </a:lnSpc>
              <a:spcBef>
                <a:spcPts val="600"/>
              </a:spcBef>
              <a:spcAft>
                <a:spcPts val="600"/>
              </a:spcAft>
            </a:pPr>
            <a:r>
              <a:rPr lang="en-GB" sz="2800" dirty="0">
                <a:effectLst/>
                <a:latin typeface="Arial" panose="020B0604020202020204" pitchFamily="34" charset="0"/>
                <a:ea typeface="Times New Roman" panose="02020603050405020304" pitchFamily="18" charset="0"/>
                <a:cs typeface="Arial" panose="020B0604020202020204" pitchFamily="34" charset="0"/>
              </a:rPr>
              <a:t>If you would like to chat with our QSAIG members attending the BYM Group Fair, we would be pleased to meet you and try to answer any questions.</a:t>
            </a: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142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52ED9-6E46-48A5-A111-AEA1668F6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553" y="0"/>
            <a:ext cx="7427134" cy="6858000"/>
          </a:xfrm>
          <a:prstGeom prst="rect">
            <a:avLst/>
          </a:prstGeom>
          <a:ln w="9525" cmpd="sng">
            <a:noFill/>
          </a:ln>
          <a:effectLst/>
        </p:spPr>
      </p:pic>
      <p:sp>
        <p:nvSpPr>
          <p:cNvPr id="5" name="TextBox 4">
            <a:extLst>
              <a:ext uri="{FF2B5EF4-FFF2-40B4-BE49-F238E27FC236}">
                <a16:creationId xmlns:a16="http://schemas.microsoft.com/office/drawing/2014/main" id="{597209C2-50CC-49DA-945D-C2B1BADD69B3}"/>
              </a:ext>
            </a:extLst>
          </p:cNvPr>
          <p:cNvSpPr txBox="1"/>
          <p:nvPr/>
        </p:nvSpPr>
        <p:spPr>
          <a:xfrm>
            <a:off x="1936324" y="3403600"/>
            <a:ext cx="3097869" cy="1938992"/>
          </a:xfrm>
          <a:prstGeom prst="rect">
            <a:avLst/>
          </a:prstGeom>
          <a:noFill/>
        </p:spPr>
        <p:txBody>
          <a:bodyPr wrap="square" rtlCol="0">
            <a:spAutoFit/>
          </a:bodyPr>
          <a:lstStyle/>
          <a:p>
            <a:r>
              <a:rPr lang="en-GB" sz="4000" b="1" dirty="0">
                <a:solidFill>
                  <a:srgbClr val="3333CC"/>
                </a:solidFill>
                <a:latin typeface="Arial" panose="020B0604020202020204" pitchFamily="34" charset="0"/>
                <a:cs typeface="Arial" panose="020B0604020202020204" pitchFamily="34" charset="0"/>
              </a:rPr>
              <a:t>Countries of QSAIG focus</a:t>
            </a:r>
          </a:p>
        </p:txBody>
      </p:sp>
      <p:sp>
        <p:nvSpPr>
          <p:cNvPr id="6" name="Slide Number Placeholder 5">
            <a:extLst>
              <a:ext uri="{FF2B5EF4-FFF2-40B4-BE49-F238E27FC236}">
                <a16:creationId xmlns:a16="http://schemas.microsoft.com/office/drawing/2014/main" id="{2779FA92-668F-42F5-AECA-02C63C233D91}"/>
              </a:ext>
            </a:extLst>
          </p:cNvPr>
          <p:cNvSpPr>
            <a:spLocks noGrp="1"/>
          </p:cNvSpPr>
          <p:nvPr>
            <p:ph type="sldNum" sz="quarter" idx="12"/>
          </p:nvPr>
        </p:nvSpPr>
        <p:spPr/>
        <p:txBody>
          <a:bodyPr/>
          <a:lstStyle/>
          <a:p>
            <a:fld id="{1881A0BF-B3D6-4E0F-AB7B-06DFC0C2B2B1}" type="slidenum">
              <a:rPr lang="en-GB" smtClean="0"/>
              <a:t>3</a:t>
            </a:fld>
            <a:endParaRPr lang="en-GB"/>
          </a:p>
        </p:txBody>
      </p:sp>
    </p:spTree>
    <p:extLst>
      <p:ext uri="{BB962C8B-B14F-4D97-AF65-F5344CB8AC3E}">
        <p14:creationId xmlns:p14="http://schemas.microsoft.com/office/powerpoint/2010/main" val="13076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005FFD-BCA5-4D02-9A98-5B7140F8919E}"/>
              </a:ext>
            </a:extLst>
          </p:cNvPr>
          <p:cNvSpPr txBox="1"/>
          <p:nvPr/>
        </p:nvSpPr>
        <p:spPr>
          <a:xfrm>
            <a:off x="1384531" y="1790350"/>
            <a:ext cx="9422938" cy="3827971"/>
          </a:xfrm>
          <a:prstGeom prst="rect">
            <a:avLst/>
          </a:prstGeom>
          <a:noFill/>
        </p:spPr>
        <p:txBody>
          <a:bodyPr wrap="square">
            <a:spAutoFit/>
          </a:bodyPr>
          <a:lstStyle/>
          <a:p>
            <a:pPr marL="514350" indent="-514350">
              <a:lnSpc>
                <a:spcPct val="110000"/>
              </a:lnSpc>
              <a:spcBef>
                <a:spcPts val="1200"/>
              </a:spcBef>
              <a:spcAft>
                <a:spcPts val="1200"/>
              </a:spcAft>
              <a:buSzPct val="100000"/>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A </a:t>
            </a:r>
            <a:r>
              <a:rPr lang="en-GB" sz="2400" dirty="0">
                <a:latin typeface="Arial" panose="020B0604020202020204" pitchFamily="34" charset="0"/>
                <a:cs typeface="Arial" panose="020B0604020202020204" pitchFamily="34" charset="0"/>
              </a:rPr>
              <a:t>‘Quaker-recognised body’ focusing on South Asia (India, Bangladesh, Pakistan, Sri Lanka, Nepal, Afghanistan and neighbouring states)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10000"/>
              </a:lnSpc>
              <a:spcBef>
                <a:spcPts val="1200"/>
              </a:spcBef>
              <a:spcAft>
                <a:spcPts val="1200"/>
              </a:spcAft>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Started </a:t>
            </a:r>
            <a:r>
              <a:rPr lang="en-GB" sz="2400" dirty="0">
                <a:effectLst/>
                <a:latin typeface="Arial" panose="020B0604020202020204" pitchFamily="34" charset="0"/>
                <a:ea typeface="Times New Roman" panose="02020603050405020304" pitchFamily="18" charset="0"/>
                <a:cs typeface="Arial" panose="020B0604020202020204" pitchFamily="34" charset="0"/>
              </a:rPr>
              <a:t>in the 1990’s</a:t>
            </a:r>
          </a:p>
          <a:p>
            <a:pPr marL="514350" indent="-514350">
              <a:lnSpc>
                <a:spcPct val="110000"/>
              </a:lnSpc>
              <a:spcBef>
                <a:spcPts val="1200"/>
              </a:spcBef>
              <a:spcAft>
                <a:spcPts val="1200"/>
              </a:spcAft>
              <a:buSzPct val="100000"/>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100+ members and correspondents</a:t>
            </a:r>
          </a:p>
          <a:p>
            <a:pPr marL="514350" indent="-514350">
              <a:lnSpc>
                <a:spcPct val="110000"/>
              </a:lnSpc>
              <a:spcBef>
                <a:spcPts val="1200"/>
              </a:spcBef>
              <a:spcAft>
                <a:spcPts val="1200"/>
              </a:spcAft>
              <a:buSzPct val="100000"/>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Members have worked in South Asia or are interested in South Asia-related issues</a:t>
            </a:r>
          </a:p>
        </p:txBody>
      </p:sp>
      <p:sp>
        <p:nvSpPr>
          <p:cNvPr id="4" name="Slide Number Placeholder 3">
            <a:extLst>
              <a:ext uri="{FF2B5EF4-FFF2-40B4-BE49-F238E27FC236}">
                <a16:creationId xmlns:a16="http://schemas.microsoft.com/office/drawing/2014/main" id="{9C20EC16-A67D-4C77-909E-DB7B1A8A20D7}"/>
              </a:ext>
            </a:extLst>
          </p:cNvPr>
          <p:cNvSpPr>
            <a:spLocks noGrp="1"/>
          </p:cNvSpPr>
          <p:nvPr>
            <p:ph type="sldNum" sz="quarter" idx="12"/>
          </p:nvPr>
        </p:nvSpPr>
        <p:spPr/>
        <p:txBody>
          <a:bodyPr/>
          <a:lstStyle/>
          <a:p>
            <a:fld id="{1881A0BF-B3D6-4E0F-AB7B-06DFC0C2B2B1}" type="slidenum">
              <a:rPr lang="en-GB" smtClean="0"/>
              <a:t>4</a:t>
            </a:fld>
            <a:endParaRPr lang="en-GB"/>
          </a:p>
        </p:txBody>
      </p:sp>
      <p:sp>
        <p:nvSpPr>
          <p:cNvPr id="5" name="TextBox 4">
            <a:extLst>
              <a:ext uri="{FF2B5EF4-FFF2-40B4-BE49-F238E27FC236}">
                <a16:creationId xmlns:a16="http://schemas.microsoft.com/office/drawing/2014/main" id="{44ED1448-8D36-460F-82C5-985BD9797C91}"/>
              </a:ext>
            </a:extLst>
          </p:cNvPr>
          <p:cNvSpPr txBox="1"/>
          <p:nvPr/>
        </p:nvSpPr>
        <p:spPr>
          <a:xfrm>
            <a:off x="4131319" y="749218"/>
            <a:ext cx="3724096"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What is QSAIG?</a:t>
            </a:r>
          </a:p>
        </p:txBody>
      </p:sp>
    </p:spTree>
    <p:extLst>
      <p:ext uri="{BB962C8B-B14F-4D97-AF65-F5344CB8AC3E}">
        <p14:creationId xmlns:p14="http://schemas.microsoft.com/office/powerpoint/2010/main" val="6106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B1FE75-8003-4CD4-91BD-A13D5D03EA9C}"/>
              </a:ext>
            </a:extLst>
          </p:cNvPr>
          <p:cNvSpPr txBox="1"/>
          <p:nvPr/>
        </p:nvSpPr>
        <p:spPr>
          <a:xfrm>
            <a:off x="936621" y="1753043"/>
            <a:ext cx="10318752" cy="3827971"/>
          </a:xfrm>
          <a:prstGeom prst="rect">
            <a:avLst/>
          </a:prstGeom>
          <a:noFill/>
        </p:spPr>
        <p:txBody>
          <a:bodyPr wrap="square">
            <a:spAutoFit/>
          </a:bodyPr>
          <a:lstStyle/>
          <a:p>
            <a:pPr>
              <a:lnSpc>
                <a:spcPct val="110000"/>
              </a:lnSpc>
              <a:spcBef>
                <a:spcPts val="1200"/>
              </a:spcBef>
              <a:spcAft>
                <a:spcPts val="1200"/>
              </a:spcAft>
            </a:pPr>
            <a:r>
              <a:rPr lang="en-GB" sz="2400" dirty="0">
                <a:effectLst/>
                <a:latin typeface="Arial" panose="020B0604020202020204" pitchFamily="34" charset="0"/>
                <a:ea typeface="Times New Roman" panose="02020603050405020304" pitchFamily="18" charset="0"/>
                <a:cs typeface="Arial" panose="020B0604020202020204" pitchFamily="34" charset="0"/>
              </a:rPr>
              <a:t>To assist in the building of a peaceful, just and sustainable world inspired by our Quaker faith and focusing on the South Asia region by:</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0000"/>
              </a:lnSpc>
              <a:spcBef>
                <a:spcPts val="1200"/>
              </a:spcBef>
              <a:spcAft>
                <a:spcPts val="12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Connecting people and organisations working/interested in South Asia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0000"/>
              </a:lnSpc>
              <a:spcBef>
                <a:spcPts val="1200"/>
              </a:spcBef>
              <a:spcAft>
                <a:spcPts val="12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Raising awareness about issues in South Asia of interest and concern to Quakers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0000"/>
              </a:lnSpc>
              <a:spcBef>
                <a:spcPts val="1200"/>
              </a:spcBef>
              <a:spcAft>
                <a:spcPts val="12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Providing a source of Quaker support for peace and development initiatives relating to South Asia </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ADE1D6-DA54-4EEE-9AB5-0A45EC64E580}"/>
              </a:ext>
            </a:extLst>
          </p:cNvPr>
          <p:cNvSpPr txBox="1"/>
          <p:nvPr/>
        </p:nvSpPr>
        <p:spPr>
          <a:xfrm>
            <a:off x="4144180" y="654541"/>
            <a:ext cx="3903633"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QSAIG Purposes</a:t>
            </a:r>
          </a:p>
        </p:txBody>
      </p:sp>
      <p:sp>
        <p:nvSpPr>
          <p:cNvPr id="10" name="Slide Number Placeholder 9">
            <a:extLst>
              <a:ext uri="{FF2B5EF4-FFF2-40B4-BE49-F238E27FC236}">
                <a16:creationId xmlns:a16="http://schemas.microsoft.com/office/drawing/2014/main" id="{5A86E48A-2EF7-4F1A-B95E-2AB79D02E781}"/>
              </a:ext>
            </a:extLst>
          </p:cNvPr>
          <p:cNvSpPr>
            <a:spLocks noGrp="1"/>
          </p:cNvSpPr>
          <p:nvPr>
            <p:ph type="sldNum" sz="quarter" idx="12"/>
          </p:nvPr>
        </p:nvSpPr>
        <p:spPr/>
        <p:txBody>
          <a:bodyPr/>
          <a:lstStyle/>
          <a:p>
            <a:fld id="{1881A0BF-B3D6-4E0F-AB7B-06DFC0C2B2B1}" type="slidenum">
              <a:rPr lang="en-GB" smtClean="0"/>
              <a:t>5</a:t>
            </a:fld>
            <a:endParaRPr lang="en-GB"/>
          </a:p>
        </p:txBody>
      </p:sp>
    </p:spTree>
    <p:extLst>
      <p:ext uri="{BB962C8B-B14F-4D97-AF65-F5344CB8AC3E}">
        <p14:creationId xmlns:p14="http://schemas.microsoft.com/office/powerpoint/2010/main" val="410611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7E4DF7-E5AD-40D4-BE81-5D0A6C06B895}"/>
              </a:ext>
            </a:extLst>
          </p:cNvPr>
          <p:cNvSpPr txBox="1"/>
          <p:nvPr/>
        </p:nvSpPr>
        <p:spPr>
          <a:xfrm>
            <a:off x="4721263" y="750749"/>
            <a:ext cx="2749471"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What we do</a:t>
            </a:r>
          </a:p>
        </p:txBody>
      </p:sp>
      <p:sp>
        <p:nvSpPr>
          <p:cNvPr id="5" name="TextBox 4">
            <a:extLst>
              <a:ext uri="{FF2B5EF4-FFF2-40B4-BE49-F238E27FC236}">
                <a16:creationId xmlns:a16="http://schemas.microsoft.com/office/drawing/2014/main" id="{1FF50F43-E4AC-4BD4-96C9-99AAFD636F5F}"/>
              </a:ext>
            </a:extLst>
          </p:cNvPr>
          <p:cNvSpPr txBox="1"/>
          <p:nvPr/>
        </p:nvSpPr>
        <p:spPr>
          <a:xfrm>
            <a:off x="1013458" y="1892043"/>
            <a:ext cx="10165080" cy="3729482"/>
          </a:xfrm>
          <a:prstGeom prst="rect">
            <a:avLst/>
          </a:prstGeom>
          <a:noFill/>
        </p:spPr>
        <p:txBody>
          <a:bodyPr wrap="square">
            <a:spAutoFit/>
          </a:bodyPr>
          <a:lstStyle/>
          <a:p>
            <a:pPr marL="457200" indent="-457200">
              <a:lnSpc>
                <a:spcPct val="110000"/>
              </a:lnSpc>
              <a:spcBef>
                <a:spcPts val="1200"/>
              </a:spcBef>
              <a:spcAft>
                <a:spcPts val="12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Members and friends take part in various events in the UK on issues and projects relating to South Asia</a:t>
            </a:r>
          </a:p>
          <a:p>
            <a:pPr marL="457200" indent="-457200">
              <a:lnSpc>
                <a:spcPct val="110000"/>
              </a:lnSpc>
              <a:spcBef>
                <a:spcPts val="1200"/>
              </a:spcBef>
              <a:spcAft>
                <a:spcPts val="12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Arial" panose="020B0604020202020204" pitchFamily="34" charset="0"/>
              </a:rPr>
              <a:t>We co</a:t>
            </a:r>
            <a:r>
              <a:rPr lang="en-GB" sz="2400" dirty="0">
                <a:effectLst/>
                <a:latin typeface="Arial" panose="020B0604020202020204" pitchFamily="34" charset="0"/>
                <a:ea typeface="Times New Roman" panose="02020603050405020304" pitchFamily="18" charset="0"/>
                <a:cs typeface="Arial" panose="020B0604020202020204" pitchFamily="34" charset="0"/>
              </a:rPr>
              <a:t>nnect with friends and partner organisations overseas </a:t>
            </a:r>
          </a:p>
          <a:p>
            <a:pPr marL="457200" indent="-457200">
              <a:lnSpc>
                <a:spcPct val="110000"/>
              </a:lnSpc>
              <a:spcBef>
                <a:spcPts val="1200"/>
              </a:spcBef>
              <a:spcAft>
                <a:spcPts val="1200"/>
              </a:spcAft>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We meet annually in London, Leeds or Birmingham</a:t>
            </a:r>
          </a:p>
          <a:p>
            <a:pPr marL="457200" indent="-457200">
              <a:lnSpc>
                <a:spcPct val="110000"/>
              </a:lnSpc>
              <a:spcBef>
                <a:spcPts val="1200"/>
              </a:spcBef>
              <a:spcAft>
                <a:spcPts val="12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Arial" panose="020B0604020202020204" pitchFamily="34" charset="0"/>
              </a:rPr>
              <a:t>QSAIG website:    </a:t>
            </a:r>
            <a:r>
              <a:rPr lang="en-GB" sz="2400" b="1" dirty="0">
                <a:solidFill>
                  <a:srgbClr val="3333CC"/>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https://www.qsaig.co.uk/</a:t>
            </a:r>
            <a:endParaRPr lang="en-GB" sz="2400" b="1" dirty="0">
              <a:solidFill>
                <a:srgbClr val="3333CC"/>
              </a:solidFill>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10000"/>
              </a:lnSpc>
              <a:spcBef>
                <a:spcPts val="1200"/>
              </a:spcBef>
              <a:spcAft>
                <a:spcPts val="12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Arial" panose="020B0604020202020204" pitchFamily="34" charset="0"/>
              </a:rPr>
              <a:t>Produce a n</a:t>
            </a:r>
            <a:r>
              <a:rPr lang="en-GB" sz="2400" dirty="0">
                <a:effectLst/>
                <a:latin typeface="Arial" panose="020B0604020202020204" pitchFamily="34" charset="0"/>
                <a:ea typeface="Times New Roman" panose="02020603050405020304" pitchFamily="18" charset="0"/>
                <a:cs typeface="Arial" panose="020B0604020202020204" pitchFamily="34" charset="0"/>
              </a:rPr>
              <a:t>ewsletter at least once a year  </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3D2F250-A24E-47BE-951B-E51D60D1B61B}"/>
              </a:ext>
            </a:extLst>
          </p:cNvPr>
          <p:cNvSpPr>
            <a:spLocks noGrp="1"/>
          </p:cNvSpPr>
          <p:nvPr>
            <p:ph type="sldNum" sz="quarter" idx="12"/>
          </p:nvPr>
        </p:nvSpPr>
        <p:spPr/>
        <p:txBody>
          <a:bodyPr/>
          <a:lstStyle/>
          <a:p>
            <a:fld id="{1881A0BF-B3D6-4E0F-AB7B-06DFC0C2B2B1}" type="slidenum">
              <a:rPr lang="en-GB" smtClean="0"/>
              <a:t>6</a:t>
            </a:fld>
            <a:endParaRPr lang="en-GB"/>
          </a:p>
        </p:txBody>
      </p:sp>
    </p:spTree>
    <p:extLst>
      <p:ext uri="{BB962C8B-B14F-4D97-AF65-F5344CB8AC3E}">
        <p14:creationId xmlns:p14="http://schemas.microsoft.com/office/powerpoint/2010/main" val="151175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6306AC-BB0C-4E21-B939-3D512A08BC6A}"/>
              </a:ext>
            </a:extLst>
          </p:cNvPr>
          <p:cNvSpPr txBox="1"/>
          <p:nvPr/>
        </p:nvSpPr>
        <p:spPr>
          <a:xfrm>
            <a:off x="744220" y="1570743"/>
            <a:ext cx="11130280" cy="4587346"/>
          </a:xfrm>
          <a:prstGeom prst="rect">
            <a:avLst/>
          </a:prstGeom>
          <a:noFill/>
        </p:spPr>
        <p:txBody>
          <a:bodyPr wrap="square">
            <a:spAutoFit/>
          </a:bodyPr>
          <a:lstStyle/>
          <a:p>
            <a:pPr marL="457200" indent="-457200">
              <a:lnSpc>
                <a:spcPct val="110000"/>
              </a:lnSpc>
              <a:spcBef>
                <a:spcPts val="1200"/>
              </a:spcBef>
              <a:spcAft>
                <a:spcPts val="600"/>
              </a:spcAft>
              <a:buSzPct val="125000"/>
              <a:buFont typeface="Arial" panose="020B0604020202020204" pitchFamily="34" charset="0"/>
              <a:buChar char="•"/>
            </a:pPr>
            <a:r>
              <a:rPr lang="en-GB" sz="2400" dirty="0">
                <a:effectLst/>
                <a:latin typeface="Arial" panose="020B0604020202020204" pitchFamily="34" charset="0"/>
                <a:ea typeface="SimSun" panose="02010600030101010101" pitchFamily="2" charset="-122"/>
                <a:cs typeface="Arial" panose="020B0604020202020204" pitchFamily="34" charset="0"/>
              </a:rPr>
              <a:t>About 377,000 adult Quakers worldwide</a:t>
            </a:r>
          </a:p>
          <a:p>
            <a:pPr marL="2422525" indent="-273050">
              <a:lnSpc>
                <a:spcPct val="110000"/>
              </a:lnSpc>
              <a:buFont typeface="Arial" panose="020B0604020202020204" pitchFamily="34" charset="0"/>
              <a:buChar char="-"/>
            </a:pPr>
            <a:r>
              <a:rPr lang="en-GB" sz="2400" dirty="0">
                <a:effectLst/>
                <a:latin typeface="Arial" panose="020B0604020202020204" pitchFamily="34" charset="0"/>
                <a:ea typeface="SimSun" panose="02010600030101010101" pitchFamily="2" charset="-122"/>
                <a:cs typeface="Arial" panose="020B0604020202020204" pitchFamily="34" charset="0"/>
              </a:rPr>
              <a:t>49% in Africa</a:t>
            </a:r>
          </a:p>
          <a:p>
            <a:pPr marL="2422525" indent="-273050">
              <a:lnSpc>
                <a:spcPct val="110000"/>
              </a:lnSpc>
              <a:buFont typeface="Arial" panose="020B0604020202020204" pitchFamily="34" charset="0"/>
              <a:buChar char="-"/>
            </a:pPr>
            <a:r>
              <a:rPr lang="en-GB" sz="2400" dirty="0">
                <a:effectLst/>
                <a:latin typeface="Arial" panose="020B0604020202020204" pitchFamily="34" charset="0"/>
                <a:ea typeface="SimSun" panose="02010600030101010101" pitchFamily="2" charset="-122"/>
                <a:cs typeface="Arial" panose="020B0604020202020204" pitchFamily="34" charset="0"/>
              </a:rPr>
              <a:t>36% in the Americas</a:t>
            </a:r>
          </a:p>
          <a:p>
            <a:pPr marL="2422525" indent="-273050">
              <a:lnSpc>
                <a:spcPct val="110000"/>
              </a:lnSpc>
              <a:spcAft>
                <a:spcPts val="1200"/>
              </a:spcAft>
              <a:buFont typeface="Arial" panose="020B0604020202020204" pitchFamily="34" charset="0"/>
              <a:buChar char="-"/>
            </a:pPr>
            <a:r>
              <a:rPr lang="en-GB" sz="2400" dirty="0">
                <a:effectLst/>
                <a:latin typeface="Arial" panose="020B0604020202020204" pitchFamily="34" charset="0"/>
                <a:ea typeface="SimSun" panose="02010600030101010101" pitchFamily="2" charset="-122"/>
                <a:cs typeface="Arial" panose="020B0604020202020204" pitchFamily="34" charset="0"/>
              </a:rPr>
              <a:t>9% in Europe and the Middle East.  </a:t>
            </a:r>
          </a:p>
          <a:p>
            <a:pPr marL="457200" indent="-457200">
              <a:lnSpc>
                <a:spcPct val="110000"/>
              </a:lnSpc>
              <a:spcBef>
                <a:spcPts val="1200"/>
              </a:spcBef>
              <a:spcAft>
                <a:spcPts val="1200"/>
              </a:spcAft>
              <a:buSzPct val="125000"/>
              <a:buFont typeface="Arial" panose="020B0604020202020204" pitchFamily="34" charset="0"/>
              <a:buChar char="•"/>
            </a:pPr>
            <a:r>
              <a:rPr lang="en-GB" sz="2400" dirty="0">
                <a:effectLst/>
                <a:latin typeface="Arial" panose="020B0604020202020204" pitchFamily="34" charset="0"/>
                <a:ea typeface="SimSun" panose="02010600030101010101" pitchFamily="2" charset="-122"/>
                <a:cs typeface="Arial" panose="020B0604020202020204" pitchFamily="34" charset="0"/>
              </a:rPr>
              <a:t>The UK (≈ 23,000 adult Quakers) has about three-quarters of the Europe &amp; Middle East total</a:t>
            </a:r>
          </a:p>
          <a:p>
            <a:pPr marL="457200" indent="-457200">
              <a:lnSpc>
                <a:spcPct val="110000"/>
              </a:lnSpc>
              <a:spcBef>
                <a:spcPts val="1200"/>
              </a:spcBef>
              <a:spcAft>
                <a:spcPts val="2400"/>
              </a:spcAft>
              <a:buSzPct val="125000"/>
              <a:buFont typeface="Arial" panose="020B0604020202020204" pitchFamily="34" charset="0"/>
              <a:buChar char="•"/>
            </a:pPr>
            <a:r>
              <a:rPr lang="en-GB" sz="2400" dirty="0">
                <a:latin typeface="Arial" panose="020B0604020202020204" pitchFamily="34" charset="0"/>
                <a:ea typeface="SimSun" panose="02010600030101010101" pitchFamily="2" charset="-122"/>
                <a:cs typeface="Arial" panose="020B0604020202020204" pitchFamily="34" charset="0"/>
              </a:rPr>
              <a:t>In Africa and the Americas, a high proportion are Evangelical Friends</a:t>
            </a:r>
            <a:endParaRPr lang="en-GB" sz="2400" dirty="0">
              <a:effectLst/>
              <a:latin typeface="Arial" panose="020B0604020202020204" pitchFamily="34" charset="0"/>
              <a:ea typeface="SimSun" panose="02010600030101010101" pitchFamily="2" charset="-122"/>
              <a:cs typeface="Arial" panose="020B0604020202020204" pitchFamily="34" charset="0"/>
            </a:endParaRPr>
          </a:p>
          <a:p>
            <a:pPr marL="447675">
              <a:lnSpc>
                <a:spcPct val="110000"/>
              </a:lnSpc>
            </a:pPr>
            <a:r>
              <a:rPr lang="en-GB" sz="2000" i="1" dirty="0">
                <a:latin typeface="Arial" panose="020B0604020202020204" pitchFamily="34" charset="0"/>
                <a:ea typeface="SimSun" panose="02010600030101010101" pitchFamily="2" charset="-122"/>
                <a:cs typeface="Arial" panose="020B0604020202020204" pitchFamily="34" charset="0"/>
              </a:rPr>
              <a:t>Source</a:t>
            </a:r>
            <a:r>
              <a:rPr lang="en-GB" sz="2000" dirty="0">
                <a:effectLst/>
                <a:latin typeface="Arial" panose="020B0604020202020204" pitchFamily="34" charset="0"/>
                <a:ea typeface="SimSun" panose="02010600030101010101" pitchFamily="2" charset="-122"/>
                <a:cs typeface="Arial" panose="020B0604020202020204" pitchFamily="34" charset="0"/>
              </a:rPr>
              <a:t>: 	</a:t>
            </a:r>
            <a:r>
              <a:rPr lang="en-GB" sz="2000" i="1" dirty="0">
                <a:effectLst/>
                <a:latin typeface="Arial" panose="020B0604020202020204" pitchFamily="34" charset="0"/>
                <a:ea typeface="SimSun" panose="02010600030101010101" pitchFamily="2" charset="-122"/>
                <a:cs typeface="Arial" panose="020B0604020202020204" pitchFamily="34" charset="0"/>
              </a:rPr>
              <a:t>Friends World Committee for Consultation (FWCC), 2017: </a:t>
            </a:r>
          </a:p>
          <a:p>
            <a:pPr marL="1798638">
              <a:lnSpc>
                <a:spcPct val="110000"/>
              </a:lnSpc>
            </a:pPr>
            <a:r>
              <a:rPr lang="en-GB" sz="2000" i="1"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2"/>
              </a:rPr>
              <a:t>http://fwccawps.org/wp-content/uploads/2017/10/fwccworldmap2017.pdf</a:t>
            </a:r>
            <a:endParaRPr lang="en-GB" sz="2000" dirty="0">
              <a:effectLst/>
              <a:latin typeface="Arial" panose="020B0604020202020204" pitchFamily="34" charset="0"/>
              <a:ea typeface="SimSu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B8495A8A-20EE-43A2-B077-C91B360D9025}"/>
              </a:ext>
            </a:extLst>
          </p:cNvPr>
          <p:cNvSpPr txBox="1"/>
          <p:nvPr/>
        </p:nvSpPr>
        <p:spPr>
          <a:xfrm>
            <a:off x="3853399" y="699911"/>
            <a:ext cx="4485202" cy="646331"/>
          </a:xfrm>
          <a:prstGeom prst="rect">
            <a:avLst/>
          </a:prstGeom>
          <a:noFill/>
        </p:spPr>
        <p:txBody>
          <a:bodyPr wrap="none" rtlCol="0">
            <a:spAutoFit/>
          </a:bodyPr>
          <a:lstStyle/>
          <a:p>
            <a:pPr algn="ctr"/>
            <a:r>
              <a:rPr lang="en-GB" sz="3600" b="1" dirty="0">
                <a:solidFill>
                  <a:srgbClr val="3333CC"/>
                </a:solidFill>
                <a:latin typeface="Arial" panose="020B0604020202020204" pitchFamily="34" charset="0"/>
                <a:cs typeface="Arial" panose="020B0604020202020204" pitchFamily="34" charset="0"/>
              </a:rPr>
              <a:t>Quakers Worldwide</a:t>
            </a:r>
          </a:p>
        </p:txBody>
      </p:sp>
      <p:sp>
        <p:nvSpPr>
          <p:cNvPr id="2" name="Slide Number Placeholder 1">
            <a:extLst>
              <a:ext uri="{FF2B5EF4-FFF2-40B4-BE49-F238E27FC236}">
                <a16:creationId xmlns:a16="http://schemas.microsoft.com/office/drawing/2014/main" id="{259E0302-14E4-46ED-83B0-8281E5CCF640}"/>
              </a:ext>
            </a:extLst>
          </p:cNvPr>
          <p:cNvSpPr>
            <a:spLocks noGrp="1"/>
          </p:cNvSpPr>
          <p:nvPr>
            <p:ph type="sldNum" sz="quarter" idx="12"/>
          </p:nvPr>
        </p:nvSpPr>
        <p:spPr/>
        <p:txBody>
          <a:bodyPr/>
          <a:lstStyle/>
          <a:p>
            <a:fld id="{1881A0BF-B3D6-4E0F-AB7B-06DFC0C2B2B1}" type="slidenum">
              <a:rPr lang="en-GB" smtClean="0"/>
              <a:t>7</a:t>
            </a:fld>
            <a:endParaRPr lang="en-GB"/>
          </a:p>
        </p:txBody>
      </p:sp>
    </p:spTree>
    <p:extLst>
      <p:ext uri="{BB962C8B-B14F-4D97-AF65-F5344CB8AC3E}">
        <p14:creationId xmlns:p14="http://schemas.microsoft.com/office/powerpoint/2010/main" val="149905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5D2CC-A284-46FE-9DD0-8736D1E28A7A}"/>
              </a:ext>
            </a:extLst>
          </p:cNvPr>
          <p:cNvSpPr txBox="1"/>
          <p:nvPr/>
        </p:nvSpPr>
        <p:spPr>
          <a:xfrm>
            <a:off x="3460246" y="556393"/>
            <a:ext cx="5271508" cy="646331"/>
          </a:xfrm>
          <a:prstGeom prst="rect">
            <a:avLst/>
          </a:prstGeom>
          <a:noFill/>
        </p:spPr>
        <p:txBody>
          <a:bodyPr wrap="none" rtlCol="0">
            <a:spAutoFit/>
          </a:bodyPr>
          <a:lstStyle/>
          <a:p>
            <a:r>
              <a:rPr lang="en-GB" sz="3600" b="1" dirty="0">
                <a:solidFill>
                  <a:srgbClr val="3333CC"/>
                </a:solidFill>
                <a:latin typeface="Arial" panose="020B0604020202020204" pitchFamily="34" charset="0"/>
                <a:cs typeface="Arial" panose="020B0604020202020204" pitchFamily="34" charset="0"/>
              </a:rPr>
              <a:t>Quakers in South Asia</a:t>
            </a:r>
          </a:p>
        </p:txBody>
      </p:sp>
      <p:sp>
        <p:nvSpPr>
          <p:cNvPr id="3" name="TextBox 2">
            <a:extLst>
              <a:ext uri="{FF2B5EF4-FFF2-40B4-BE49-F238E27FC236}">
                <a16:creationId xmlns:a16="http://schemas.microsoft.com/office/drawing/2014/main" id="{B6A3302B-1C9F-4B23-BA49-52BC2578FF67}"/>
              </a:ext>
            </a:extLst>
          </p:cNvPr>
          <p:cNvSpPr txBox="1"/>
          <p:nvPr/>
        </p:nvSpPr>
        <p:spPr>
          <a:xfrm>
            <a:off x="1087120" y="1392570"/>
            <a:ext cx="10017760" cy="4647426"/>
          </a:xfrm>
          <a:prstGeom prst="rect">
            <a:avLst/>
          </a:prstGeom>
          <a:noFill/>
        </p:spPr>
        <p:txBody>
          <a:bodyPr wrap="square" rtlCol="0">
            <a:spAutoFit/>
          </a:bodyPr>
          <a:lstStyle/>
          <a:p>
            <a:pPr>
              <a:spcBef>
                <a:spcPts val="1200"/>
              </a:spcBef>
              <a:spcAft>
                <a:spcPts val="1200"/>
              </a:spcAft>
            </a:pPr>
            <a:r>
              <a:rPr lang="en-GB" sz="2800" b="1" dirty="0">
                <a:solidFill>
                  <a:srgbClr val="3333CC"/>
                </a:solidFill>
                <a:latin typeface="Arial" panose="020B0604020202020204" pitchFamily="34" charset="0"/>
                <a:cs typeface="Arial" panose="020B0604020202020204" pitchFamily="34" charset="0"/>
              </a:rPr>
              <a:t>Historical:</a:t>
            </a:r>
          </a:p>
          <a:p>
            <a:pPr marL="457200" indent="-457200">
              <a:spcBef>
                <a:spcPts val="12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first Quakers may have visited India around 1657  </a:t>
            </a:r>
          </a:p>
          <a:p>
            <a:pPr marL="447675">
              <a:spcAft>
                <a:spcPts val="1200"/>
              </a:spcAft>
            </a:pPr>
            <a:r>
              <a:rPr lang="en-GB" sz="2000" i="1" dirty="0">
                <a:latin typeface="Arial" panose="020B0604020202020204" pitchFamily="34" charset="0"/>
                <a:cs typeface="Arial" panose="020B0604020202020204" pitchFamily="34" charset="0"/>
              </a:rPr>
              <a:t>(Source:  Marjorie Sykes, Quakers in India, 1980)</a:t>
            </a:r>
            <a:endParaRPr lang="en-GB" sz="2000" dirty="0">
              <a:latin typeface="Arial" panose="020B0604020202020204" pitchFamily="34" charset="0"/>
              <a:cs typeface="Arial" panose="020B0604020202020204" pitchFamily="34" charset="0"/>
            </a:endParaRPr>
          </a:p>
          <a:p>
            <a:pPr marL="457200" indent="-45720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Following the establishment of the Friends Foreign Mission Association in London in 1868, some Quakers travelled to India as missionaries</a:t>
            </a:r>
          </a:p>
          <a:p>
            <a:pPr marL="457200" indent="-45720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Local meetings began as part of the welfare work (schools, medical help, etc.)</a:t>
            </a:r>
          </a:p>
          <a:p>
            <a:pPr marL="457200" indent="-45720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Mid-India Yearly Meeting formally inaugurated in 1907</a:t>
            </a:r>
          </a:p>
        </p:txBody>
      </p:sp>
      <p:sp>
        <p:nvSpPr>
          <p:cNvPr id="4" name="Slide Number Placeholder 3">
            <a:extLst>
              <a:ext uri="{FF2B5EF4-FFF2-40B4-BE49-F238E27FC236}">
                <a16:creationId xmlns:a16="http://schemas.microsoft.com/office/drawing/2014/main" id="{96C56669-D0AA-4487-B350-E661F74D80FA}"/>
              </a:ext>
            </a:extLst>
          </p:cNvPr>
          <p:cNvSpPr>
            <a:spLocks noGrp="1"/>
          </p:cNvSpPr>
          <p:nvPr>
            <p:ph type="sldNum" sz="quarter" idx="12"/>
          </p:nvPr>
        </p:nvSpPr>
        <p:spPr/>
        <p:txBody>
          <a:bodyPr/>
          <a:lstStyle/>
          <a:p>
            <a:fld id="{1881A0BF-B3D6-4E0F-AB7B-06DFC0C2B2B1}" type="slidenum">
              <a:rPr lang="en-GB" smtClean="0"/>
              <a:t>8</a:t>
            </a:fld>
            <a:endParaRPr lang="en-GB"/>
          </a:p>
        </p:txBody>
      </p:sp>
    </p:spTree>
    <p:extLst>
      <p:ext uri="{BB962C8B-B14F-4D97-AF65-F5344CB8AC3E}">
        <p14:creationId xmlns:p14="http://schemas.microsoft.com/office/powerpoint/2010/main" val="98353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5">
            <a:extLst>
              <a:ext uri="{FF2B5EF4-FFF2-40B4-BE49-F238E27FC236}">
                <a16:creationId xmlns:a16="http://schemas.microsoft.com/office/drawing/2014/main" id="{F0786778-3B13-4B6D-A226-E01FDFAE8504}"/>
              </a:ext>
            </a:extLst>
          </p:cNvPr>
          <p:cNvSpPr txBox="1"/>
          <p:nvPr/>
        </p:nvSpPr>
        <p:spPr>
          <a:xfrm>
            <a:off x="1378902" y="2596922"/>
            <a:ext cx="3032725" cy="15081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GB" sz="2400" dirty="0">
                <a:effectLst/>
                <a:ea typeface="SimSun" panose="02010600030101010101" pitchFamily="2" charset="-122"/>
              </a:rPr>
              <a:t>Yearly Meeting</a:t>
            </a:r>
          </a:p>
          <a:p>
            <a:pPr>
              <a:spcBef>
                <a:spcPts val="600"/>
              </a:spcBef>
              <a:spcAft>
                <a:spcPts val="600"/>
              </a:spcAft>
            </a:pPr>
            <a:r>
              <a:rPr lang="en-GB" sz="2400" dirty="0">
                <a:ea typeface="SimSun" panose="02010600030101010101" pitchFamily="2" charset="-122"/>
              </a:rPr>
              <a:t>Worship Group</a:t>
            </a:r>
          </a:p>
          <a:p>
            <a:pPr>
              <a:spcBef>
                <a:spcPts val="600"/>
              </a:spcBef>
              <a:spcAft>
                <a:spcPts val="600"/>
              </a:spcAft>
            </a:pPr>
            <a:r>
              <a:rPr lang="en-GB" sz="2400" dirty="0">
                <a:effectLst/>
                <a:ea typeface="SimSun" panose="02010600030101010101" pitchFamily="2" charset="-122"/>
              </a:rPr>
              <a:t>Emerging Meetings</a:t>
            </a:r>
          </a:p>
        </p:txBody>
      </p:sp>
      <p:sp>
        <p:nvSpPr>
          <p:cNvPr id="6" name="Oval 5">
            <a:extLst>
              <a:ext uri="{FF2B5EF4-FFF2-40B4-BE49-F238E27FC236}">
                <a16:creationId xmlns:a16="http://schemas.microsoft.com/office/drawing/2014/main" id="{6373E6F4-A876-4BFF-9937-CA8407A47EAE}"/>
              </a:ext>
            </a:extLst>
          </p:cNvPr>
          <p:cNvSpPr/>
          <p:nvPr/>
        </p:nvSpPr>
        <p:spPr>
          <a:xfrm>
            <a:off x="1070610" y="3204210"/>
            <a:ext cx="224790" cy="224790"/>
          </a:xfrm>
          <a:prstGeom prst="ellipse">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Isosceles Triangle 6">
            <a:extLst>
              <a:ext uri="{FF2B5EF4-FFF2-40B4-BE49-F238E27FC236}">
                <a16:creationId xmlns:a16="http://schemas.microsoft.com/office/drawing/2014/main" id="{6A38B7DD-54B9-463B-9DFA-0A31218D1115}"/>
              </a:ext>
            </a:extLst>
          </p:cNvPr>
          <p:cNvSpPr/>
          <p:nvPr/>
        </p:nvSpPr>
        <p:spPr>
          <a:xfrm>
            <a:off x="1017270" y="3734330"/>
            <a:ext cx="278130" cy="20701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a:extLst>
              <a:ext uri="{FF2B5EF4-FFF2-40B4-BE49-F238E27FC236}">
                <a16:creationId xmlns:a16="http://schemas.microsoft.com/office/drawing/2014/main" id="{D26195D2-2452-4EDF-ABED-36FBDBEA3920}"/>
              </a:ext>
            </a:extLst>
          </p:cNvPr>
          <p:cNvSpPr/>
          <p:nvPr/>
        </p:nvSpPr>
        <p:spPr>
          <a:xfrm>
            <a:off x="1089660" y="2674090"/>
            <a:ext cx="224790" cy="2247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TextBox 11">
            <a:extLst>
              <a:ext uri="{FF2B5EF4-FFF2-40B4-BE49-F238E27FC236}">
                <a16:creationId xmlns:a16="http://schemas.microsoft.com/office/drawing/2014/main" id="{22B38B55-594E-4636-8328-047A75863FD3}"/>
              </a:ext>
            </a:extLst>
          </p:cNvPr>
          <p:cNvSpPr txBox="1"/>
          <p:nvPr/>
        </p:nvSpPr>
        <p:spPr>
          <a:xfrm>
            <a:off x="379077" y="510004"/>
            <a:ext cx="4321792" cy="1323439"/>
          </a:xfrm>
          <a:prstGeom prst="rect">
            <a:avLst/>
          </a:prstGeom>
          <a:noFill/>
        </p:spPr>
        <p:txBody>
          <a:bodyPr wrap="square">
            <a:spAutoFit/>
          </a:bodyPr>
          <a:lstStyle/>
          <a:p>
            <a:r>
              <a:rPr lang="en-GB" sz="4000" b="1" dirty="0">
                <a:solidFill>
                  <a:srgbClr val="3333CC"/>
                </a:solidFill>
                <a:effectLst/>
                <a:latin typeface="Calibri" panose="020F0502020204030204" pitchFamily="34" charset="0"/>
                <a:ea typeface="SimSun" panose="02010600030101010101" pitchFamily="2" charset="-122"/>
                <a:cs typeface="Times New Roman" panose="02020603050405020304" pitchFamily="18" charset="0"/>
              </a:rPr>
              <a:t>Quaker Meetings in South Asia today</a:t>
            </a:r>
            <a:endParaRPr lang="en-GB" sz="4000" dirty="0">
              <a:solidFill>
                <a:srgbClr val="3333CC"/>
              </a:solidFill>
              <a:effectLst/>
              <a:latin typeface="Times New Roman" panose="02020603050405020304" pitchFamily="18" charset="0"/>
              <a:ea typeface="SimSun" panose="02010600030101010101" pitchFamily="2" charset="-122"/>
            </a:endParaRPr>
          </a:p>
        </p:txBody>
      </p:sp>
      <p:pic>
        <p:nvPicPr>
          <p:cNvPr id="9" name="Picture 8">
            <a:extLst>
              <a:ext uri="{FF2B5EF4-FFF2-40B4-BE49-F238E27FC236}">
                <a16:creationId xmlns:a16="http://schemas.microsoft.com/office/drawing/2014/main" id="{2642D4AB-E0CC-4CAF-972A-1C9A1D911FC5}"/>
              </a:ext>
            </a:extLst>
          </p:cNvPr>
          <p:cNvPicPr>
            <a:picLocks noChangeAspect="1"/>
          </p:cNvPicPr>
          <p:nvPr/>
        </p:nvPicPr>
        <p:blipFill rotWithShape="1">
          <a:blip r:embed="rId2"/>
          <a:srcRect l="7093" t="1529" r="5490" b="1"/>
          <a:stretch/>
        </p:blipFill>
        <p:spPr>
          <a:xfrm>
            <a:off x="4700869" y="0"/>
            <a:ext cx="7491131" cy="6858000"/>
          </a:xfrm>
          <a:prstGeom prst="rect">
            <a:avLst/>
          </a:prstGeom>
          <a:ln>
            <a:solidFill>
              <a:schemeClr val="tx1"/>
            </a:solidFill>
          </a:ln>
        </p:spPr>
      </p:pic>
      <p:sp>
        <p:nvSpPr>
          <p:cNvPr id="10" name="TextBox 9">
            <a:extLst>
              <a:ext uri="{FF2B5EF4-FFF2-40B4-BE49-F238E27FC236}">
                <a16:creationId xmlns:a16="http://schemas.microsoft.com/office/drawing/2014/main" id="{B0AC59BB-40A0-4651-8589-3128C823666C}"/>
              </a:ext>
            </a:extLst>
          </p:cNvPr>
          <p:cNvSpPr txBox="1"/>
          <p:nvPr/>
        </p:nvSpPr>
        <p:spPr>
          <a:xfrm>
            <a:off x="379077" y="5165268"/>
            <a:ext cx="6358256" cy="1015663"/>
          </a:xfrm>
          <a:prstGeom prst="rect">
            <a:avLst/>
          </a:prstGeom>
          <a:noFill/>
        </p:spPr>
        <p:txBody>
          <a:bodyPr wrap="square">
            <a:spAutoFit/>
          </a:bodyPr>
          <a:lstStyle/>
          <a:p>
            <a:pPr algn="just"/>
            <a:r>
              <a:rPr lang="en-GB" sz="2000" i="1" dirty="0">
                <a:effectLst/>
                <a:latin typeface="Calibri" panose="020F0502020204030204" pitchFamily="34" charset="0"/>
                <a:ea typeface="SimSun" panose="02010600030101010101" pitchFamily="2" charset="-122"/>
                <a:cs typeface="Times New Roman" panose="02020603050405020304" pitchFamily="18" charset="0"/>
              </a:rPr>
              <a:t>Source:  Friends World Committee for Consultation (FWCC)</a:t>
            </a:r>
            <a:endParaRPr lang="en-GB" sz="2000" dirty="0">
              <a:effectLst/>
              <a:latin typeface="Times New Roman" panose="02020603050405020304" pitchFamily="18" charset="0"/>
              <a:ea typeface="SimSun" panose="02010600030101010101" pitchFamily="2" charset="-122"/>
            </a:endParaRPr>
          </a:p>
          <a:p>
            <a:pPr algn="just"/>
            <a:r>
              <a:rPr lang="en-GB" sz="2000" i="1" u="sng" dirty="0">
                <a:solidFill>
                  <a:srgbClr val="000099"/>
                </a:solidFill>
                <a:effectLst/>
                <a:latin typeface="Calibri" panose="020F0502020204030204" pitchFamily="34" charset="0"/>
                <a:ea typeface="SimSun" panose="02010600030101010101" pitchFamily="2" charset="-122"/>
                <a:cs typeface="Times New Roman" panose="02020603050405020304" pitchFamily="18" charset="0"/>
                <a:hlinkClick r:id="rId3"/>
              </a:rPr>
              <a:t>http://fwccawps.org/wp-content/uploads/2017/10/ fwccworldmap2017.pdf</a:t>
            </a:r>
            <a:endParaRPr lang="en-GB" sz="2000" dirty="0">
              <a:effectLst/>
              <a:latin typeface="Times New Roman" panose="02020603050405020304" pitchFamily="18" charset="0"/>
              <a:ea typeface="SimSun" panose="02010600030101010101" pitchFamily="2" charset="-122"/>
            </a:endParaRPr>
          </a:p>
        </p:txBody>
      </p:sp>
      <p:sp>
        <p:nvSpPr>
          <p:cNvPr id="2" name="Slide Number Placeholder 1">
            <a:extLst>
              <a:ext uri="{FF2B5EF4-FFF2-40B4-BE49-F238E27FC236}">
                <a16:creationId xmlns:a16="http://schemas.microsoft.com/office/drawing/2014/main" id="{059BB074-6AA5-40B0-8524-F6C6837D45F2}"/>
              </a:ext>
            </a:extLst>
          </p:cNvPr>
          <p:cNvSpPr>
            <a:spLocks noGrp="1"/>
          </p:cNvSpPr>
          <p:nvPr>
            <p:ph type="sldNum" sz="quarter" idx="12"/>
          </p:nvPr>
        </p:nvSpPr>
        <p:spPr/>
        <p:txBody>
          <a:bodyPr/>
          <a:lstStyle/>
          <a:p>
            <a:fld id="{1881A0BF-B3D6-4E0F-AB7B-06DFC0C2B2B1}" type="slidenum">
              <a:rPr lang="en-GB" smtClean="0"/>
              <a:t>9</a:t>
            </a:fld>
            <a:endParaRPr lang="en-GB"/>
          </a:p>
        </p:txBody>
      </p:sp>
    </p:spTree>
    <p:extLst>
      <p:ext uri="{BB962C8B-B14F-4D97-AF65-F5344CB8AC3E}">
        <p14:creationId xmlns:p14="http://schemas.microsoft.com/office/powerpoint/2010/main" val="2193130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2119</Words>
  <Application>Microsoft Macintosh PowerPoint</Application>
  <PresentationFormat>Widescreen</PresentationFormat>
  <Paragraphs>182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Gallagher</dc:creator>
  <cp:lastModifiedBy>Martin Schweiger</cp:lastModifiedBy>
  <cp:revision>3</cp:revision>
  <dcterms:created xsi:type="dcterms:W3CDTF">2021-06-03T10:10:04Z</dcterms:created>
  <dcterms:modified xsi:type="dcterms:W3CDTF">2021-08-08T18:47:14Z</dcterms:modified>
</cp:coreProperties>
</file>